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4"/>
    <p:sldMasterId id="2147484181" r:id="rId5"/>
  </p:sldMasterIdLst>
  <p:notesMasterIdLst>
    <p:notesMasterId r:id="rId37"/>
  </p:notesMasterIdLst>
  <p:sldIdLst>
    <p:sldId id="450" r:id="rId6"/>
    <p:sldId id="459" r:id="rId7"/>
    <p:sldId id="484" r:id="rId8"/>
    <p:sldId id="487" r:id="rId9"/>
    <p:sldId id="485" r:id="rId10"/>
    <p:sldId id="471" r:id="rId11"/>
    <p:sldId id="475" r:id="rId12"/>
    <p:sldId id="507" r:id="rId13"/>
    <p:sldId id="508" r:id="rId14"/>
    <p:sldId id="458" r:id="rId15"/>
    <p:sldId id="488" r:id="rId16"/>
    <p:sldId id="489" r:id="rId17"/>
    <p:sldId id="490" r:id="rId18"/>
    <p:sldId id="491" r:id="rId19"/>
    <p:sldId id="492" r:id="rId20"/>
    <p:sldId id="493" r:id="rId21"/>
    <p:sldId id="477" r:id="rId22"/>
    <p:sldId id="494" r:id="rId23"/>
    <p:sldId id="478" r:id="rId24"/>
    <p:sldId id="509" r:id="rId25"/>
    <p:sldId id="510" r:id="rId26"/>
    <p:sldId id="511" r:id="rId27"/>
    <p:sldId id="512" r:id="rId28"/>
    <p:sldId id="501" r:id="rId29"/>
    <p:sldId id="502" r:id="rId30"/>
    <p:sldId id="503" r:id="rId31"/>
    <p:sldId id="504" r:id="rId32"/>
    <p:sldId id="505" r:id="rId33"/>
    <p:sldId id="483" r:id="rId34"/>
    <p:sldId id="469" r:id="rId35"/>
    <p:sldId id="314" r:id="rId3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ussama Assidi" initials="OA" lastIdx="1" clrIdx="0">
    <p:extLst>
      <p:ext uri="{19B8F6BF-5375-455C-9EA6-DF929625EA0E}">
        <p15:presenceInfo xmlns:p15="http://schemas.microsoft.com/office/powerpoint/2012/main" userId="3efae759d6ead58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281E"/>
    <a:srgbClr val="00B050"/>
    <a:srgbClr val="86B6C2"/>
    <a:srgbClr val="FFFF00"/>
    <a:srgbClr val="125C14"/>
    <a:srgbClr val="7F7F7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Style moyen 3 - Accentuation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Style moyen 3 - 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Style moyen 4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Style moyen 4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2" autoAdjust="0"/>
    <p:restoredTop sz="95385" autoAdjust="0"/>
  </p:normalViewPr>
  <p:slideViewPr>
    <p:cSldViewPr snapToGrid="0">
      <p:cViewPr varScale="1">
        <p:scale>
          <a:sx n="95" d="100"/>
          <a:sy n="95" d="100"/>
        </p:scale>
        <p:origin x="71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B73F55-DC0B-4EED-B17C-6C17420A3E9D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</dgm:pt>
    <dgm:pt modelId="{AA409BB9-35D5-4CF9-A9BF-FF367D9E7922}">
      <dgm:prSet phldrT="[Texte]" custT="1"/>
      <dgm:spPr/>
      <dgm:t>
        <a:bodyPr/>
        <a:lstStyle/>
        <a:p>
          <a:r>
            <a:rPr lang="fr-FR" sz="1800"/>
            <a:t>Fiche projet</a:t>
          </a:r>
        </a:p>
      </dgm:t>
    </dgm:pt>
    <dgm:pt modelId="{6AB080BB-85F7-4648-A7B4-873FCBCAFE94}" type="parTrans" cxnId="{4CE491FC-C777-41DD-A477-AD0E04879E14}">
      <dgm:prSet/>
      <dgm:spPr/>
      <dgm:t>
        <a:bodyPr/>
        <a:lstStyle/>
        <a:p>
          <a:endParaRPr lang="fr-FR"/>
        </a:p>
      </dgm:t>
    </dgm:pt>
    <dgm:pt modelId="{945F34C6-AF56-4960-ABEA-E55B7214F6AE}" type="sibTrans" cxnId="{4CE491FC-C777-41DD-A477-AD0E04879E14}">
      <dgm:prSet/>
      <dgm:spPr/>
      <dgm:t>
        <a:bodyPr/>
        <a:lstStyle/>
        <a:p>
          <a:endParaRPr lang="fr-FR"/>
        </a:p>
      </dgm:t>
    </dgm:pt>
    <dgm:pt modelId="{02FB35B2-D5E0-4DBC-88B0-BA2A364E951B}">
      <dgm:prSet phldrT="[Texte]" custT="1"/>
      <dgm:spPr/>
      <dgm:t>
        <a:bodyPr/>
        <a:lstStyle/>
        <a:p>
          <a:r>
            <a:rPr lang="fr-FR" sz="1800"/>
            <a:t>Pipeline du projet</a:t>
          </a:r>
        </a:p>
      </dgm:t>
    </dgm:pt>
    <dgm:pt modelId="{EE212837-6ABD-4796-AFCA-5FD822CDDCD9}" type="parTrans" cxnId="{D7F8AADD-FBE8-43D1-AFF3-689BA9CEEEA6}">
      <dgm:prSet/>
      <dgm:spPr/>
      <dgm:t>
        <a:bodyPr/>
        <a:lstStyle/>
        <a:p>
          <a:endParaRPr lang="fr-FR"/>
        </a:p>
      </dgm:t>
    </dgm:pt>
    <dgm:pt modelId="{4586C95C-A87E-4B44-B6A6-67E594A67046}" type="sibTrans" cxnId="{D7F8AADD-FBE8-43D1-AFF3-689BA9CEEEA6}">
      <dgm:prSet/>
      <dgm:spPr/>
      <dgm:t>
        <a:bodyPr/>
        <a:lstStyle/>
        <a:p>
          <a:endParaRPr lang="fr-FR"/>
        </a:p>
      </dgm:t>
    </dgm:pt>
    <dgm:pt modelId="{2D2FA314-8EE3-4F84-AF0D-1857FD2CA039}">
      <dgm:prSet phldrT="[Texte]" custT="1"/>
      <dgm:spPr/>
      <dgm:t>
        <a:bodyPr/>
        <a:lstStyle/>
        <a:p>
          <a:r>
            <a:rPr lang="fr-FR" sz="1800"/>
            <a:t>Diagramme de GANTT</a:t>
          </a:r>
        </a:p>
      </dgm:t>
    </dgm:pt>
    <dgm:pt modelId="{3243FB7D-6447-4C27-A212-0CBB37880502}" type="parTrans" cxnId="{F72E6762-D161-46EB-8CB1-845E0E6EAFC1}">
      <dgm:prSet/>
      <dgm:spPr/>
      <dgm:t>
        <a:bodyPr/>
        <a:lstStyle/>
        <a:p>
          <a:endParaRPr lang="fr-FR"/>
        </a:p>
      </dgm:t>
    </dgm:pt>
    <dgm:pt modelId="{D222ED12-3F06-4C81-A8FE-C0F89CFDAA30}" type="sibTrans" cxnId="{F72E6762-D161-46EB-8CB1-845E0E6EAFC1}">
      <dgm:prSet/>
      <dgm:spPr/>
      <dgm:t>
        <a:bodyPr/>
        <a:lstStyle/>
        <a:p>
          <a:endParaRPr lang="fr-FR"/>
        </a:p>
      </dgm:t>
    </dgm:pt>
    <dgm:pt modelId="{AE12E96B-9080-44E8-A83B-98B783C833AF}" type="pres">
      <dgm:prSet presAssocID="{8AB73F55-DC0B-4EED-B17C-6C17420A3E9D}" presName="CompostProcess" presStyleCnt="0">
        <dgm:presLayoutVars>
          <dgm:dir/>
          <dgm:resizeHandles val="exact"/>
        </dgm:presLayoutVars>
      </dgm:prSet>
      <dgm:spPr/>
    </dgm:pt>
    <dgm:pt modelId="{825A22A5-9F61-4183-9A65-2A20539B825B}" type="pres">
      <dgm:prSet presAssocID="{8AB73F55-DC0B-4EED-B17C-6C17420A3E9D}" presName="arrow" presStyleLbl="bgShp" presStyleIdx="0" presStyleCnt="1" custScaleX="66842" custLinFactNeighborX="282" custLinFactNeighborY="-38657"/>
      <dgm:spPr/>
    </dgm:pt>
    <dgm:pt modelId="{8444F1D6-1024-4DA8-AA3C-A132566076A7}" type="pres">
      <dgm:prSet presAssocID="{8AB73F55-DC0B-4EED-B17C-6C17420A3E9D}" presName="linearProcess" presStyleCnt="0"/>
      <dgm:spPr/>
    </dgm:pt>
    <dgm:pt modelId="{AF629E18-C1E8-435F-B896-CA6F02EF55BD}" type="pres">
      <dgm:prSet presAssocID="{AA409BB9-35D5-4CF9-A9BF-FF367D9E7922}" presName="textNode" presStyleLbl="node1" presStyleIdx="0" presStyleCnt="3">
        <dgm:presLayoutVars>
          <dgm:bulletEnabled val="1"/>
        </dgm:presLayoutVars>
      </dgm:prSet>
      <dgm:spPr/>
    </dgm:pt>
    <dgm:pt modelId="{1C5F061B-B0E0-4B33-80EE-6DE67876DA0B}" type="pres">
      <dgm:prSet presAssocID="{945F34C6-AF56-4960-ABEA-E55B7214F6AE}" presName="sibTrans" presStyleCnt="0"/>
      <dgm:spPr/>
    </dgm:pt>
    <dgm:pt modelId="{C519BCC1-4941-4820-B94E-7A9B1FE8CBF5}" type="pres">
      <dgm:prSet presAssocID="{02FB35B2-D5E0-4DBC-88B0-BA2A364E951B}" presName="textNode" presStyleLbl="node1" presStyleIdx="1" presStyleCnt="3" custLinFactNeighborX="-31109" custLinFactNeighborY="1084">
        <dgm:presLayoutVars>
          <dgm:bulletEnabled val="1"/>
        </dgm:presLayoutVars>
      </dgm:prSet>
      <dgm:spPr/>
    </dgm:pt>
    <dgm:pt modelId="{CA913C83-905A-4E94-9B10-1F30B87BF7AE}" type="pres">
      <dgm:prSet presAssocID="{4586C95C-A87E-4B44-B6A6-67E594A67046}" presName="sibTrans" presStyleCnt="0"/>
      <dgm:spPr/>
    </dgm:pt>
    <dgm:pt modelId="{9D4B5B61-191D-42CB-A967-03655EE9CF49}" type="pres">
      <dgm:prSet presAssocID="{2D2FA314-8EE3-4F84-AF0D-1857FD2CA039}" presName="textNode" presStyleLbl="node1" presStyleIdx="2" presStyleCnt="3" custLinFactNeighborX="-67022" custLinFactNeighborY="1">
        <dgm:presLayoutVars>
          <dgm:bulletEnabled val="1"/>
        </dgm:presLayoutVars>
      </dgm:prSet>
      <dgm:spPr/>
    </dgm:pt>
  </dgm:ptLst>
  <dgm:cxnLst>
    <dgm:cxn modelId="{75B1B84D-D383-4EFE-A5FA-B37EF946C0FE}" type="presOf" srcId="{8AB73F55-DC0B-4EED-B17C-6C17420A3E9D}" destId="{AE12E96B-9080-44E8-A83B-98B783C833AF}" srcOrd="0" destOrd="0" presId="urn:microsoft.com/office/officeart/2005/8/layout/hProcess9"/>
    <dgm:cxn modelId="{F72E6762-D161-46EB-8CB1-845E0E6EAFC1}" srcId="{8AB73F55-DC0B-4EED-B17C-6C17420A3E9D}" destId="{2D2FA314-8EE3-4F84-AF0D-1857FD2CA039}" srcOrd="2" destOrd="0" parTransId="{3243FB7D-6447-4C27-A212-0CBB37880502}" sibTransId="{D222ED12-3F06-4C81-A8FE-C0F89CFDAA30}"/>
    <dgm:cxn modelId="{E4F6BCBE-4923-41E2-9FC8-94313851CDEA}" type="presOf" srcId="{2D2FA314-8EE3-4F84-AF0D-1857FD2CA039}" destId="{9D4B5B61-191D-42CB-A967-03655EE9CF49}" srcOrd="0" destOrd="0" presId="urn:microsoft.com/office/officeart/2005/8/layout/hProcess9"/>
    <dgm:cxn modelId="{D43756C7-D37E-4D76-AE68-20FFCDD6B3C3}" type="presOf" srcId="{02FB35B2-D5E0-4DBC-88B0-BA2A364E951B}" destId="{C519BCC1-4941-4820-B94E-7A9B1FE8CBF5}" srcOrd="0" destOrd="0" presId="urn:microsoft.com/office/officeart/2005/8/layout/hProcess9"/>
    <dgm:cxn modelId="{D7F8AADD-FBE8-43D1-AFF3-689BA9CEEEA6}" srcId="{8AB73F55-DC0B-4EED-B17C-6C17420A3E9D}" destId="{02FB35B2-D5E0-4DBC-88B0-BA2A364E951B}" srcOrd="1" destOrd="0" parTransId="{EE212837-6ABD-4796-AFCA-5FD822CDDCD9}" sibTransId="{4586C95C-A87E-4B44-B6A6-67E594A67046}"/>
    <dgm:cxn modelId="{E36F88E6-6129-43C0-BBF2-9BD3CCC63BE8}" type="presOf" srcId="{AA409BB9-35D5-4CF9-A9BF-FF367D9E7922}" destId="{AF629E18-C1E8-435F-B896-CA6F02EF55BD}" srcOrd="0" destOrd="0" presId="urn:microsoft.com/office/officeart/2005/8/layout/hProcess9"/>
    <dgm:cxn modelId="{4CE491FC-C777-41DD-A477-AD0E04879E14}" srcId="{8AB73F55-DC0B-4EED-B17C-6C17420A3E9D}" destId="{AA409BB9-35D5-4CF9-A9BF-FF367D9E7922}" srcOrd="0" destOrd="0" parTransId="{6AB080BB-85F7-4648-A7B4-873FCBCAFE94}" sibTransId="{945F34C6-AF56-4960-ABEA-E55B7214F6AE}"/>
    <dgm:cxn modelId="{2976D762-4459-47A0-80B2-6C4DC82452DC}" type="presParOf" srcId="{AE12E96B-9080-44E8-A83B-98B783C833AF}" destId="{825A22A5-9F61-4183-9A65-2A20539B825B}" srcOrd="0" destOrd="0" presId="urn:microsoft.com/office/officeart/2005/8/layout/hProcess9"/>
    <dgm:cxn modelId="{B0CA47F1-91CD-4899-8E04-54C91D82D6B4}" type="presParOf" srcId="{AE12E96B-9080-44E8-A83B-98B783C833AF}" destId="{8444F1D6-1024-4DA8-AA3C-A132566076A7}" srcOrd="1" destOrd="0" presId="urn:microsoft.com/office/officeart/2005/8/layout/hProcess9"/>
    <dgm:cxn modelId="{D35996F4-CD41-4189-85B7-6B818D8664DA}" type="presParOf" srcId="{8444F1D6-1024-4DA8-AA3C-A132566076A7}" destId="{AF629E18-C1E8-435F-B896-CA6F02EF55BD}" srcOrd="0" destOrd="0" presId="urn:microsoft.com/office/officeart/2005/8/layout/hProcess9"/>
    <dgm:cxn modelId="{A63AFF8B-072F-4FA9-BE64-EF3C901002A6}" type="presParOf" srcId="{8444F1D6-1024-4DA8-AA3C-A132566076A7}" destId="{1C5F061B-B0E0-4B33-80EE-6DE67876DA0B}" srcOrd="1" destOrd="0" presId="urn:microsoft.com/office/officeart/2005/8/layout/hProcess9"/>
    <dgm:cxn modelId="{DABD197A-F80F-4575-878B-4E3FF69A974D}" type="presParOf" srcId="{8444F1D6-1024-4DA8-AA3C-A132566076A7}" destId="{C519BCC1-4941-4820-B94E-7A9B1FE8CBF5}" srcOrd="2" destOrd="0" presId="urn:microsoft.com/office/officeart/2005/8/layout/hProcess9"/>
    <dgm:cxn modelId="{8AFCA6BD-B302-4F42-9A45-DB719C2B8541}" type="presParOf" srcId="{8444F1D6-1024-4DA8-AA3C-A132566076A7}" destId="{CA913C83-905A-4E94-9B10-1F30B87BF7AE}" srcOrd="3" destOrd="0" presId="urn:microsoft.com/office/officeart/2005/8/layout/hProcess9"/>
    <dgm:cxn modelId="{C76BFAF0-1817-4612-8A62-68DA91DA9B21}" type="presParOf" srcId="{8444F1D6-1024-4DA8-AA3C-A132566076A7}" destId="{9D4B5B61-191D-42CB-A967-03655EE9CF49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5A22A5-9F61-4183-9A65-2A20539B825B}">
      <dsp:nvSpPr>
        <dsp:cNvPr id="0" name=""/>
        <dsp:cNvSpPr/>
      </dsp:nvSpPr>
      <dsp:spPr>
        <a:xfrm>
          <a:off x="1428110" y="0"/>
          <a:ext cx="3716546" cy="2218427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629E18-C1E8-435F-B896-CA6F02EF55BD}">
      <dsp:nvSpPr>
        <dsp:cNvPr id="0" name=""/>
        <dsp:cNvSpPr/>
      </dsp:nvSpPr>
      <dsp:spPr>
        <a:xfrm>
          <a:off x="0" y="665528"/>
          <a:ext cx="1962422" cy="8873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/>
            <a:t>Fiche projet</a:t>
          </a:r>
        </a:p>
      </dsp:txBody>
      <dsp:txXfrm>
        <a:off x="43318" y="708846"/>
        <a:ext cx="1875786" cy="800734"/>
      </dsp:txXfrm>
    </dsp:sp>
    <dsp:sp modelId="{C519BCC1-4941-4820-B94E-7A9B1FE8CBF5}">
      <dsp:nvSpPr>
        <dsp:cNvPr id="0" name=""/>
        <dsp:cNvSpPr/>
      </dsp:nvSpPr>
      <dsp:spPr>
        <a:xfrm>
          <a:off x="2187744" y="675147"/>
          <a:ext cx="1962422" cy="88737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/>
            <a:t>Pipeline du projet</a:t>
          </a:r>
        </a:p>
      </dsp:txBody>
      <dsp:txXfrm>
        <a:off x="2231062" y="718465"/>
        <a:ext cx="1875786" cy="800734"/>
      </dsp:txXfrm>
    </dsp:sp>
    <dsp:sp modelId="{9D4B5B61-191D-42CB-A967-03655EE9CF49}">
      <dsp:nvSpPr>
        <dsp:cNvPr id="0" name=""/>
        <dsp:cNvSpPr/>
      </dsp:nvSpPr>
      <dsp:spPr>
        <a:xfrm>
          <a:off x="4359776" y="665536"/>
          <a:ext cx="1962422" cy="88737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/>
            <a:t>Diagramme de GANTT</a:t>
          </a:r>
        </a:p>
      </dsp:txBody>
      <dsp:txXfrm>
        <a:off x="4403094" y="708854"/>
        <a:ext cx="1875786" cy="8007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0AD20F-F180-4C9C-A073-9672CA12A360}" type="datetimeFigureOut">
              <a:rPr lang="fr-FR" smtClean="0"/>
              <a:pPr/>
              <a:t>05/03/2021</a:t>
            </a:fld>
            <a:endParaRPr lang="fr-F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A6A9E-71FA-46BF-980B-76D159D3E74B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05127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ED011-3F9A-DD47-A8BA-D5FF2FF9E7F6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32010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Hamza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A6A9E-71FA-46BF-980B-76D159D3E74B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0949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Hamza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A6A9E-71FA-46BF-980B-76D159D3E74B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44729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A6A9E-71FA-46BF-980B-76D159D3E74B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6116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Hamza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A6A9E-71FA-46BF-980B-76D159D3E74B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2928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Hamza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A6A9E-71FA-46BF-980B-76D159D3E74B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84484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Sofiene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A6A9E-71FA-46BF-980B-76D159D3E74B}" type="slidenum">
              <a:rPr lang="fr-FR" smtClean="0"/>
              <a:pPr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58076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Hamza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A6A9E-71FA-46BF-980B-76D159D3E74B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74002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Moussa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A6A9E-71FA-46BF-980B-76D159D3E74B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007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Moussa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A6A9E-71FA-46BF-980B-76D159D3E74B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7562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Moussa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A6A9E-71FA-46BF-980B-76D159D3E74B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0164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Mohamed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A6A9E-71FA-46BF-980B-76D159D3E74B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82302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Moussa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A6A9E-71FA-46BF-980B-76D159D3E74B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89763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Moussa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A6A9E-71FA-46BF-980B-76D159D3E74B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32763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Jingguo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A6A9E-71FA-46BF-980B-76D159D3E74B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70344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Jingguo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A6A9E-71FA-46BF-980B-76D159D3E74B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92548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Jingguo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A6A9E-71FA-46BF-980B-76D159D3E74B}" type="slidenum">
              <a:rPr lang="fr-FR" smtClean="0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95624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Jingguo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A6A9E-71FA-46BF-980B-76D159D3E74B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74302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Jingguo</a:t>
            </a:r>
          </a:p>
          <a:p>
            <a:endParaRPr lang="fr-FR"/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A6A9E-71FA-46BF-980B-76D159D3E74B}" type="slidenum">
              <a:rPr lang="fr-FR" smtClean="0"/>
              <a:pPr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06156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Mohamed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A6A9E-71FA-46BF-980B-76D159D3E74B}" type="slidenum">
              <a:rPr lang="fr-FR" smtClean="0"/>
              <a:pPr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8566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Mohamed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A6A9E-71FA-46BF-980B-76D159D3E74B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7155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Mohamed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A6A9E-71FA-46BF-980B-76D159D3E74B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5724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Mohamed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A6A9E-71FA-46BF-980B-76D159D3E74B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6436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err="1"/>
              <a:t>Sofiene</a:t>
            </a:r>
            <a:endParaRPr lang="fr-FR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A6A9E-71FA-46BF-980B-76D159D3E74B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9129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err="1"/>
              <a:t>Sofiene</a:t>
            </a:r>
            <a:endParaRPr lang="fr-FR"/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A6A9E-71FA-46BF-980B-76D159D3E74B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4285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err="1"/>
              <a:t>Sofiene</a:t>
            </a:r>
            <a:endParaRPr lang="fr-FR"/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A6A9E-71FA-46BF-980B-76D159D3E74B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8191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err="1"/>
              <a:t>Sofiene</a:t>
            </a:r>
            <a:endParaRPr lang="fr-FR"/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A6A9E-71FA-46BF-980B-76D159D3E74B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3652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FD500-A4DB-494C-B1FE-6F19D80117BD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6154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FD500-A4DB-494C-B1FE-6F19D80117BD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8211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FD500-A4DB-494C-B1FE-6F19D80117BD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78857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-276225" y="-155376"/>
            <a:ext cx="12744451" cy="7168753"/>
          </a:xfrm>
          <a:prstGeom prst="rect">
            <a:avLst/>
          </a:prstGeo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4"/>
          </p:nvPr>
        </p:nvSpPr>
        <p:spPr>
          <a:xfrm>
            <a:off x="-276225" y="-155376"/>
            <a:ext cx="12744451" cy="7168753"/>
          </a:xfrm>
          <a:custGeom>
            <a:avLst/>
            <a:gdLst>
              <a:gd name="connsiteX0" fmla="*/ 2844800 w 12192000"/>
              <a:gd name="connsiteY0" fmla="*/ 2209800 h 6858000"/>
              <a:gd name="connsiteX1" fmla="*/ 2844800 w 12192000"/>
              <a:gd name="connsiteY1" fmla="*/ 4686300 h 6858000"/>
              <a:gd name="connsiteX2" fmla="*/ 9423400 w 12192000"/>
              <a:gd name="connsiteY2" fmla="*/ 4686300 h 6858000"/>
              <a:gd name="connsiteX3" fmla="*/ 9423400 w 12192000"/>
              <a:gd name="connsiteY3" fmla="*/ 22098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2844800" y="2209800"/>
                </a:moveTo>
                <a:lnTo>
                  <a:pt x="2844800" y="4686300"/>
                </a:lnTo>
                <a:lnTo>
                  <a:pt x="9423400" y="4686300"/>
                </a:lnTo>
                <a:lnTo>
                  <a:pt x="9423400" y="22098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-276225" y="-155376"/>
            <a:ext cx="12744451" cy="7168753"/>
          </a:xfrm>
          <a:custGeom>
            <a:avLst/>
            <a:gdLst>
              <a:gd name="connsiteX0" fmla="*/ 2044700 w 12192000"/>
              <a:gd name="connsiteY0" fmla="*/ 1638300 h 6858000"/>
              <a:gd name="connsiteX1" fmla="*/ 2044700 w 12192000"/>
              <a:gd name="connsiteY1" fmla="*/ 5232400 h 6858000"/>
              <a:gd name="connsiteX2" fmla="*/ 10274300 w 12192000"/>
              <a:gd name="connsiteY2" fmla="*/ 5232400 h 6858000"/>
              <a:gd name="connsiteX3" fmla="*/ 10274300 w 12192000"/>
              <a:gd name="connsiteY3" fmla="*/ 16383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2044700" y="1638300"/>
                </a:moveTo>
                <a:lnTo>
                  <a:pt x="2044700" y="5232400"/>
                </a:lnTo>
                <a:lnTo>
                  <a:pt x="10274300" y="5232400"/>
                </a:lnTo>
                <a:lnTo>
                  <a:pt x="10274300" y="16383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-276225" y="-155376"/>
            <a:ext cx="12744451" cy="7168753"/>
          </a:xfrm>
          <a:custGeom>
            <a:avLst/>
            <a:gdLst>
              <a:gd name="connsiteX0" fmla="*/ 1092200 w 12192000"/>
              <a:gd name="connsiteY0" fmla="*/ 971550 h 6858000"/>
              <a:gd name="connsiteX1" fmla="*/ 1092200 w 12192000"/>
              <a:gd name="connsiteY1" fmla="*/ 5886450 h 6858000"/>
              <a:gd name="connsiteX2" fmla="*/ 11099800 w 12192000"/>
              <a:gd name="connsiteY2" fmla="*/ 5886450 h 6858000"/>
              <a:gd name="connsiteX3" fmla="*/ 11099800 w 12192000"/>
              <a:gd name="connsiteY3" fmla="*/ 97155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092200" y="971550"/>
                </a:moveTo>
                <a:lnTo>
                  <a:pt x="1092200" y="5886450"/>
                </a:lnTo>
                <a:lnTo>
                  <a:pt x="11099800" y="5886450"/>
                </a:lnTo>
                <a:lnTo>
                  <a:pt x="11099800" y="97155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49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33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8" dur="4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0" dur="6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2" dur="11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2" grpId="0"/>
      <p:bldP spid="17" grpId="0"/>
      <p:bldP spid="13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r Verbinder 9"/>
          <p:cNvCxnSpPr/>
          <p:nvPr userDrawn="1"/>
        </p:nvCxnSpPr>
        <p:spPr>
          <a:xfrm>
            <a:off x="1154567" y="358680"/>
            <a:ext cx="0" cy="35413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r Verbinder 9"/>
          <p:cNvCxnSpPr/>
          <p:nvPr userDrawn="1"/>
        </p:nvCxnSpPr>
        <p:spPr>
          <a:xfrm>
            <a:off x="1097417" y="358680"/>
            <a:ext cx="0" cy="35413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0309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4243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08"/>
          <a:stretch/>
        </p:blipFill>
        <p:spPr>
          <a:xfrm>
            <a:off x="0" y="1"/>
            <a:ext cx="1230283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588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66390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5036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-276225" y="-155376"/>
            <a:ext cx="12744451" cy="7168753"/>
          </a:xfrm>
          <a:prstGeom prst="rect">
            <a:avLst/>
          </a:prstGeo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4"/>
          </p:nvPr>
        </p:nvSpPr>
        <p:spPr>
          <a:xfrm>
            <a:off x="-276225" y="-155376"/>
            <a:ext cx="12744451" cy="7168753"/>
          </a:xfrm>
          <a:custGeom>
            <a:avLst/>
            <a:gdLst>
              <a:gd name="connsiteX0" fmla="*/ 2844800 w 12192000"/>
              <a:gd name="connsiteY0" fmla="*/ 2209800 h 6858000"/>
              <a:gd name="connsiteX1" fmla="*/ 2844800 w 12192000"/>
              <a:gd name="connsiteY1" fmla="*/ 4686300 h 6858000"/>
              <a:gd name="connsiteX2" fmla="*/ 9423400 w 12192000"/>
              <a:gd name="connsiteY2" fmla="*/ 4686300 h 6858000"/>
              <a:gd name="connsiteX3" fmla="*/ 9423400 w 12192000"/>
              <a:gd name="connsiteY3" fmla="*/ 22098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2844800" y="2209800"/>
                </a:moveTo>
                <a:lnTo>
                  <a:pt x="2844800" y="4686300"/>
                </a:lnTo>
                <a:lnTo>
                  <a:pt x="9423400" y="4686300"/>
                </a:lnTo>
                <a:lnTo>
                  <a:pt x="9423400" y="22098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-276225" y="-155376"/>
            <a:ext cx="12744451" cy="7168753"/>
          </a:xfrm>
          <a:custGeom>
            <a:avLst/>
            <a:gdLst>
              <a:gd name="connsiteX0" fmla="*/ 2044700 w 12192000"/>
              <a:gd name="connsiteY0" fmla="*/ 1638300 h 6858000"/>
              <a:gd name="connsiteX1" fmla="*/ 2044700 w 12192000"/>
              <a:gd name="connsiteY1" fmla="*/ 5232400 h 6858000"/>
              <a:gd name="connsiteX2" fmla="*/ 10274300 w 12192000"/>
              <a:gd name="connsiteY2" fmla="*/ 5232400 h 6858000"/>
              <a:gd name="connsiteX3" fmla="*/ 10274300 w 12192000"/>
              <a:gd name="connsiteY3" fmla="*/ 16383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2044700" y="1638300"/>
                </a:moveTo>
                <a:lnTo>
                  <a:pt x="2044700" y="5232400"/>
                </a:lnTo>
                <a:lnTo>
                  <a:pt x="10274300" y="5232400"/>
                </a:lnTo>
                <a:lnTo>
                  <a:pt x="10274300" y="16383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-276225" y="-155376"/>
            <a:ext cx="12744451" cy="7168753"/>
          </a:xfrm>
          <a:custGeom>
            <a:avLst/>
            <a:gdLst>
              <a:gd name="connsiteX0" fmla="*/ 1092200 w 12192000"/>
              <a:gd name="connsiteY0" fmla="*/ 971550 h 6858000"/>
              <a:gd name="connsiteX1" fmla="*/ 1092200 w 12192000"/>
              <a:gd name="connsiteY1" fmla="*/ 5886450 h 6858000"/>
              <a:gd name="connsiteX2" fmla="*/ 11099800 w 12192000"/>
              <a:gd name="connsiteY2" fmla="*/ 5886450 h 6858000"/>
              <a:gd name="connsiteX3" fmla="*/ 11099800 w 12192000"/>
              <a:gd name="connsiteY3" fmla="*/ 97155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092200" y="971550"/>
                </a:moveTo>
                <a:lnTo>
                  <a:pt x="1092200" y="5886450"/>
                </a:lnTo>
                <a:lnTo>
                  <a:pt x="11099800" y="5886450"/>
                </a:lnTo>
                <a:lnTo>
                  <a:pt x="11099800" y="97155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551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33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8" dur="4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0" dur="6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2" dur="11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2" grpId="0"/>
      <p:bldP spid="17" grpId="0"/>
      <p:bldP spid="13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r Verbinder 9"/>
          <p:cNvCxnSpPr/>
          <p:nvPr userDrawn="1"/>
        </p:nvCxnSpPr>
        <p:spPr>
          <a:xfrm>
            <a:off x="1154567" y="358680"/>
            <a:ext cx="0" cy="35413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r Verbinder 9"/>
          <p:cNvCxnSpPr/>
          <p:nvPr userDrawn="1"/>
        </p:nvCxnSpPr>
        <p:spPr>
          <a:xfrm>
            <a:off x="1097417" y="358680"/>
            <a:ext cx="0" cy="35413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4206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FD500-A4DB-494C-B1FE-6F19D80117BD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405584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FAFD500-A4DB-494C-B1FE-6F19D80117BD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6015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FD500-A4DB-494C-B1FE-6F19D80117BD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465473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FAFD500-A4DB-494C-B1FE-6F19D80117BD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57290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FAFD500-A4DB-494C-B1FE-6F19D80117BD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55452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FAFD500-A4DB-494C-B1FE-6F19D80117BD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27338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FD500-A4DB-494C-B1FE-6F19D80117BD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9405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0" y="28048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04379" y="280485"/>
            <a:ext cx="779767" cy="507297"/>
          </a:xfrm>
        </p:spPr>
        <p:txBody>
          <a:bodyPr/>
          <a:lstStyle/>
          <a:p>
            <a:r>
              <a:rPr lang="fr-F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368321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FD500-A4DB-494C-B1FE-6F19D80117BD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486377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FAFD500-A4DB-494C-B1FE-6F19D80117BD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21754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FAFD500-A4DB-494C-B1FE-6F19D80117BD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82557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FD500-A4DB-494C-B1FE-6F19D80117BD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40118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FAFD500-A4DB-494C-B1FE-6F19D80117BD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25510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FAFD500-A4DB-494C-B1FE-6F19D80117BD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15286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FAFD500-A4DB-494C-B1FE-6F19D80117BD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06975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FAFD500-A4DB-494C-B1FE-6F19D80117BD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50756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FD500-A4DB-494C-B1FE-6F19D80117BD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60996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FD500-A4DB-494C-B1FE-6F19D80117BD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91190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mpty"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Objekt 4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7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98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46" name="Objekt 45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7" y="2118"/>
                        <a:ext cx="2116" cy="21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4719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 advClick="0" advTm="0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5485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FD500-A4DB-494C-B1FE-6F19D80117BD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4674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FD500-A4DB-494C-B1FE-6F19D80117BD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31115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FD500-A4DB-494C-B1FE-6F19D80117BD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9693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FD500-A4DB-494C-B1FE-6F19D80117BD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9026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FD500-A4DB-494C-B1FE-6F19D80117BD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6700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FD500-A4DB-494C-B1FE-6F19D80117BD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52951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FD500-A4DB-494C-B1FE-6F19D80117BD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0951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944" r:id="rId12"/>
    <p:sldLayoutId id="2147483945" r:id="rId13"/>
    <p:sldLayoutId id="2147483946" r:id="rId14"/>
    <p:sldLayoutId id="2147483734" r:id="rId15"/>
    <p:sldLayoutId id="2147483813" r:id="rId16"/>
    <p:sldLayoutId id="2147483817" r:id="rId17"/>
    <p:sldLayoutId id="2147483982" r:id="rId18"/>
    <p:sldLayoutId id="2147483983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FAFD500-A4DB-494C-B1FE-6F19D80117BD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3162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2" r:id="rId1"/>
    <p:sldLayoutId id="2147484183" r:id="rId2"/>
    <p:sldLayoutId id="2147484184" r:id="rId3"/>
    <p:sldLayoutId id="2147484185" r:id="rId4"/>
    <p:sldLayoutId id="2147484186" r:id="rId5"/>
    <p:sldLayoutId id="2147484187" r:id="rId6"/>
    <p:sldLayoutId id="2147484188" r:id="rId7"/>
    <p:sldLayoutId id="2147484189" r:id="rId8"/>
    <p:sldLayoutId id="2147484190" r:id="rId9"/>
    <p:sldLayoutId id="2147484191" r:id="rId10"/>
    <p:sldLayoutId id="2147484192" r:id="rId11"/>
    <p:sldLayoutId id="2147484193" r:id="rId12"/>
    <p:sldLayoutId id="2147484194" r:id="rId13"/>
    <p:sldLayoutId id="2147484195" r:id="rId14"/>
    <p:sldLayoutId id="2147484196" r:id="rId15"/>
    <p:sldLayoutId id="2147484197" r:id="rId16"/>
    <p:sldLayoutId id="2147484198" r:id="rId17"/>
    <p:sldLayoutId id="2147484200" r:id="rId1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6" Type="http://schemas.microsoft.com/office/2007/relationships/hdphoto" Target="../media/hdphoto2.wdp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438" y="5473"/>
            <a:ext cx="12198438" cy="685252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13A8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sp>
        <p:nvSpPr>
          <p:cNvPr id="9" name="Rechteck 8" hidden="1"/>
          <p:cNvSpPr/>
          <p:nvPr/>
        </p:nvSpPr>
        <p:spPr>
          <a:xfrm>
            <a:off x="42792" y="96213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133" dirty="0"/>
          </a:p>
        </p:txBody>
      </p:sp>
      <p:grpSp>
        <p:nvGrpSpPr>
          <p:cNvPr id="45" name="Gruppieren 61"/>
          <p:cNvGrpSpPr/>
          <p:nvPr/>
        </p:nvGrpSpPr>
        <p:grpSpPr>
          <a:xfrm>
            <a:off x="362800" y="497540"/>
            <a:ext cx="2491637" cy="1129555"/>
            <a:chOff x="4072923" y="567280"/>
            <a:chExt cx="3442261" cy="1560513"/>
          </a:xfrm>
        </p:grpSpPr>
        <p:grpSp>
          <p:nvGrpSpPr>
            <p:cNvPr id="46" name="Gruppieren 82"/>
            <p:cNvGrpSpPr/>
            <p:nvPr/>
          </p:nvGrpSpPr>
          <p:grpSpPr>
            <a:xfrm>
              <a:off x="4074554" y="567280"/>
              <a:ext cx="1721946" cy="944135"/>
              <a:chOff x="1050132" y="2851468"/>
              <a:chExt cx="1676400" cy="919163"/>
            </a:xfrm>
            <a:solidFill>
              <a:schemeClr val="bg1"/>
            </a:solidFill>
          </p:grpSpPr>
          <p:sp>
            <p:nvSpPr>
              <p:cNvPr id="74" name="Freeform 45"/>
              <p:cNvSpPr>
                <a:spLocks noEditPoints="1"/>
              </p:cNvSpPr>
              <p:nvPr/>
            </p:nvSpPr>
            <p:spPr bwMode="auto">
              <a:xfrm>
                <a:off x="1050132" y="2851468"/>
                <a:ext cx="933450" cy="919163"/>
              </a:xfrm>
              <a:custGeom>
                <a:avLst/>
                <a:gdLst/>
                <a:ahLst/>
                <a:cxnLst>
                  <a:cxn ang="0">
                    <a:pos x="238" y="252"/>
                  </a:cxn>
                  <a:cxn ang="0">
                    <a:pos x="147" y="252"/>
                  </a:cxn>
                  <a:cxn ang="0">
                    <a:pos x="175" y="193"/>
                  </a:cxn>
                  <a:cxn ang="0">
                    <a:pos x="193" y="145"/>
                  </a:cxn>
                  <a:cxn ang="0">
                    <a:pos x="211" y="193"/>
                  </a:cxn>
                  <a:cxn ang="0">
                    <a:pos x="238" y="252"/>
                  </a:cxn>
                  <a:cxn ang="0">
                    <a:pos x="188" y="0"/>
                  </a:cxn>
                  <a:cxn ang="0">
                    <a:pos x="0" y="379"/>
                  </a:cxn>
                  <a:cxn ang="0">
                    <a:pos x="88" y="379"/>
                  </a:cxn>
                  <a:cxn ang="0">
                    <a:pos x="116" y="319"/>
                  </a:cxn>
                  <a:cxn ang="0">
                    <a:pos x="270" y="319"/>
                  </a:cxn>
                  <a:cxn ang="0">
                    <a:pos x="298" y="379"/>
                  </a:cxn>
                  <a:cxn ang="0">
                    <a:pos x="385" y="379"/>
                  </a:cxn>
                  <a:cxn ang="0">
                    <a:pos x="194" y="0"/>
                  </a:cxn>
                  <a:cxn ang="0">
                    <a:pos x="188" y="0"/>
                  </a:cxn>
                </a:cxnLst>
                <a:rect l="0" t="0" r="r" b="b"/>
                <a:pathLst>
                  <a:path w="385" h="379">
                    <a:moveTo>
                      <a:pt x="238" y="252"/>
                    </a:moveTo>
                    <a:cubicBezTo>
                      <a:pt x="147" y="252"/>
                      <a:pt x="147" y="252"/>
                      <a:pt x="147" y="252"/>
                    </a:cubicBezTo>
                    <a:cubicBezTo>
                      <a:pt x="175" y="193"/>
                      <a:pt x="175" y="193"/>
                      <a:pt x="175" y="193"/>
                    </a:cubicBezTo>
                    <a:cubicBezTo>
                      <a:pt x="182" y="177"/>
                      <a:pt x="188" y="162"/>
                      <a:pt x="193" y="145"/>
                    </a:cubicBezTo>
                    <a:cubicBezTo>
                      <a:pt x="197" y="162"/>
                      <a:pt x="203" y="177"/>
                      <a:pt x="211" y="193"/>
                    </a:cubicBezTo>
                    <a:lnTo>
                      <a:pt x="238" y="252"/>
                    </a:lnTo>
                    <a:close/>
                    <a:moveTo>
                      <a:pt x="188" y="0"/>
                    </a:moveTo>
                    <a:cubicBezTo>
                      <a:pt x="0" y="379"/>
                      <a:pt x="0" y="379"/>
                      <a:pt x="0" y="379"/>
                    </a:cubicBezTo>
                    <a:cubicBezTo>
                      <a:pt x="88" y="379"/>
                      <a:pt x="88" y="379"/>
                      <a:pt x="88" y="379"/>
                    </a:cubicBezTo>
                    <a:cubicBezTo>
                      <a:pt x="116" y="319"/>
                      <a:pt x="116" y="319"/>
                      <a:pt x="116" y="319"/>
                    </a:cubicBezTo>
                    <a:cubicBezTo>
                      <a:pt x="270" y="319"/>
                      <a:pt x="270" y="319"/>
                      <a:pt x="270" y="319"/>
                    </a:cubicBezTo>
                    <a:cubicBezTo>
                      <a:pt x="298" y="379"/>
                      <a:pt x="298" y="379"/>
                      <a:pt x="298" y="379"/>
                    </a:cubicBezTo>
                    <a:cubicBezTo>
                      <a:pt x="385" y="379"/>
                      <a:pt x="385" y="379"/>
                      <a:pt x="385" y="379"/>
                    </a:cubicBezTo>
                    <a:cubicBezTo>
                      <a:pt x="194" y="0"/>
                      <a:pt x="194" y="0"/>
                      <a:pt x="194" y="0"/>
                    </a:cubicBezTo>
                    <a:lnTo>
                      <a:pt x="18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eaLnBrk="1"/>
                <a:endParaRPr lang="en-GB" sz="2400" dirty="0"/>
              </a:p>
            </p:txBody>
          </p:sp>
          <p:sp>
            <p:nvSpPr>
              <p:cNvPr id="75" name="Freeform 46"/>
              <p:cNvSpPr>
                <a:spLocks/>
              </p:cNvSpPr>
              <p:nvPr/>
            </p:nvSpPr>
            <p:spPr bwMode="auto">
              <a:xfrm>
                <a:off x="1983582" y="2856230"/>
                <a:ext cx="742950" cy="914400"/>
              </a:xfrm>
              <a:custGeom>
                <a:avLst/>
                <a:gdLst/>
                <a:ahLst/>
                <a:cxnLst>
                  <a:cxn ang="0">
                    <a:pos x="231" y="231"/>
                  </a:cxn>
                  <a:cxn ang="0">
                    <a:pos x="177" y="172"/>
                  </a:cxn>
                  <a:cxn ang="0">
                    <a:pos x="305" y="0"/>
                  </a:cxn>
                  <a:cxn ang="0">
                    <a:pos x="205" y="0"/>
                  </a:cxn>
                  <a:cxn ang="0">
                    <a:pos x="85" y="172"/>
                  </a:cxn>
                  <a:cxn ang="0">
                    <a:pos x="85" y="0"/>
                  </a:cxn>
                  <a:cxn ang="0">
                    <a:pos x="0" y="0"/>
                  </a:cxn>
                  <a:cxn ang="0">
                    <a:pos x="0" y="377"/>
                  </a:cxn>
                  <a:cxn ang="0">
                    <a:pos x="85" y="377"/>
                  </a:cxn>
                  <a:cxn ang="0">
                    <a:pos x="85" y="223"/>
                  </a:cxn>
                  <a:cxn ang="0">
                    <a:pos x="158" y="261"/>
                  </a:cxn>
                  <a:cxn ang="0">
                    <a:pos x="213" y="377"/>
                  </a:cxn>
                  <a:cxn ang="0">
                    <a:pos x="306" y="377"/>
                  </a:cxn>
                  <a:cxn ang="0">
                    <a:pos x="231" y="231"/>
                  </a:cxn>
                </a:cxnLst>
                <a:rect l="0" t="0" r="r" b="b"/>
                <a:pathLst>
                  <a:path w="306" h="377">
                    <a:moveTo>
                      <a:pt x="231" y="231"/>
                    </a:moveTo>
                    <a:cubicBezTo>
                      <a:pt x="215" y="201"/>
                      <a:pt x="200" y="183"/>
                      <a:pt x="177" y="172"/>
                    </a:cubicBezTo>
                    <a:cubicBezTo>
                      <a:pt x="305" y="0"/>
                      <a:pt x="305" y="0"/>
                      <a:pt x="305" y="0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85" y="172"/>
                      <a:pt x="85" y="172"/>
                      <a:pt x="85" y="172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85" y="377"/>
                      <a:pt x="85" y="377"/>
                      <a:pt x="85" y="377"/>
                    </a:cubicBezTo>
                    <a:cubicBezTo>
                      <a:pt x="85" y="223"/>
                      <a:pt x="85" y="223"/>
                      <a:pt x="85" y="223"/>
                    </a:cubicBezTo>
                    <a:cubicBezTo>
                      <a:pt x="120" y="223"/>
                      <a:pt x="142" y="228"/>
                      <a:pt x="158" y="261"/>
                    </a:cubicBezTo>
                    <a:cubicBezTo>
                      <a:pt x="213" y="377"/>
                      <a:pt x="213" y="377"/>
                      <a:pt x="213" y="377"/>
                    </a:cubicBezTo>
                    <a:cubicBezTo>
                      <a:pt x="306" y="377"/>
                      <a:pt x="306" y="377"/>
                      <a:pt x="306" y="377"/>
                    </a:cubicBezTo>
                    <a:cubicBezTo>
                      <a:pt x="231" y="231"/>
                      <a:pt x="231" y="231"/>
                      <a:pt x="231" y="231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eaLnBrk="1"/>
                <a:endParaRPr lang="en-GB" sz="2400" dirty="0"/>
              </a:p>
            </p:txBody>
          </p:sp>
        </p:grpSp>
        <p:grpSp>
          <p:nvGrpSpPr>
            <p:cNvPr id="48" name="Gruppieren 83"/>
            <p:cNvGrpSpPr/>
            <p:nvPr/>
          </p:nvGrpSpPr>
          <p:grpSpPr>
            <a:xfrm>
              <a:off x="5793238" y="567280"/>
              <a:ext cx="1721946" cy="944135"/>
              <a:chOff x="2723357" y="2851468"/>
              <a:chExt cx="1676400" cy="919163"/>
            </a:xfrm>
            <a:solidFill>
              <a:schemeClr val="bg1">
                <a:alpha val="65000"/>
              </a:schemeClr>
            </a:solidFill>
          </p:grpSpPr>
          <p:sp>
            <p:nvSpPr>
              <p:cNvPr id="72" name="Freeform 47"/>
              <p:cNvSpPr>
                <a:spLocks/>
              </p:cNvSpPr>
              <p:nvPr/>
            </p:nvSpPr>
            <p:spPr bwMode="auto">
              <a:xfrm>
                <a:off x="2723357" y="2856230"/>
                <a:ext cx="741363" cy="914400"/>
              </a:xfrm>
              <a:custGeom>
                <a:avLst/>
                <a:gdLst/>
                <a:ahLst/>
                <a:cxnLst>
                  <a:cxn ang="0">
                    <a:pos x="306" y="0"/>
                  </a:cxn>
                  <a:cxn ang="0">
                    <a:pos x="221" y="0"/>
                  </a:cxn>
                  <a:cxn ang="0">
                    <a:pos x="221" y="172"/>
                  </a:cxn>
                  <a:cxn ang="0">
                    <a:pos x="100" y="0"/>
                  </a:cxn>
                  <a:cxn ang="0">
                    <a:pos x="0" y="0"/>
                  </a:cxn>
                  <a:cxn ang="0">
                    <a:pos x="129" y="171"/>
                  </a:cxn>
                  <a:cxn ang="0">
                    <a:pos x="74" y="231"/>
                  </a:cxn>
                  <a:cxn ang="0">
                    <a:pos x="1" y="377"/>
                  </a:cxn>
                  <a:cxn ang="0">
                    <a:pos x="93" y="377"/>
                  </a:cxn>
                  <a:cxn ang="0">
                    <a:pos x="148" y="261"/>
                  </a:cxn>
                  <a:cxn ang="0">
                    <a:pos x="221" y="223"/>
                  </a:cxn>
                  <a:cxn ang="0">
                    <a:pos x="221" y="377"/>
                  </a:cxn>
                  <a:cxn ang="0">
                    <a:pos x="306" y="377"/>
                  </a:cxn>
                  <a:cxn ang="0">
                    <a:pos x="306" y="0"/>
                  </a:cxn>
                </a:cxnLst>
                <a:rect l="0" t="0" r="r" b="b"/>
                <a:pathLst>
                  <a:path w="306" h="377">
                    <a:moveTo>
                      <a:pt x="306" y="0"/>
                    </a:moveTo>
                    <a:cubicBezTo>
                      <a:pt x="221" y="0"/>
                      <a:pt x="221" y="0"/>
                      <a:pt x="221" y="0"/>
                    </a:cubicBezTo>
                    <a:cubicBezTo>
                      <a:pt x="221" y="172"/>
                      <a:pt x="221" y="172"/>
                      <a:pt x="221" y="172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9" y="171"/>
                      <a:pt x="129" y="171"/>
                      <a:pt x="129" y="171"/>
                    </a:cubicBezTo>
                    <a:cubicBezTo>
                      <a:pt x="105" y="183"/>
                      <a:pt x="90" y="201"/>
                      <a:pt x="74" y="231"/>
                    </a:cubicBezTo>
                    <a:cubicBezTo>
                      <a:pt x="1" y="377"/>
                      <a:pt x="1" y="377"/>
                      <a:pt x="1" y="377"/>
                    </a:cubicBezTo>
                    <a:cubicBezTo>
                      <a:pt x="93" y="377"/>
                      <a:pt x="93" y="377"/>
                      <a:pt x="93" y="377"/>
                    </a:cubicBezTo>
                    <a:cubicBezTo>
                      <a:pt x="148" y="261"/>
                      <a:pt x="148" y="261"/>
                      <a:pt x="148" y="261"/>
                    </a:cubicBezTo>
                    <a:cubicBezTo>
                      <a:pt x="164" y="228"/>
                      <a:pt x="187" y="223"/>
                      <a:pt x="221" y="223"/>
                    </a:cubicBezTo>
                    <a:cubicBezTo>
                      <a:pt x="221" y="377"/>
                      <a:pt x="221" y="377"/>
                      <a:pt x="221" y="377"/>
                    </a:cubicBezTo>
                    <a:cubicBezTo>
                      <a:pt x="306" y="377"/>
                      <a:pt x="306" y="377"/>
                      <a:pt x="306" y="377"/>
                    </a:cubicBezTo>
                    <a:cubicBezTo>
                      <a:pt x="306" y="0"/>
                      <a:pt x="306" y="0"/>
                      <a:pt x="306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eaLnBrk="1"/>
                <a:endParaRPr lang="en-GB" sz="2400" dirty="0"/>
              </a:p>
            </p:txBody>
          </p:sp>
          <p:sp>
            <p:nvSpPr>
              <p:cNvPr id="73" name="Freeform 48"/>
              <p:cNvSpPr>
                <a:spLocks noEditPoints="1"/>
              </p:cNvSpPr>
              <p:nvPr/>
            </p:nvSpPr>
            <p:spPr bwMode="auto">
              <a:xfrm>
                <a:off x="3464719" y="2851468"/>
                <a:ext cx="935038" cy="919163"/>
              </a:xfrm>
              <a:custGeom>
                <a:avLst/>
                <a:gdLst/>
                <a:ahLst/>
                <a:cxnLst>
                  <a:cxn ang="0">
                    <a:pos x="147" y="252"/>
                  </a:cxn>
                  <a:cxn ang="0">
                    <a:pos x="174" y="193"/>
                  </a:cxn>
                  <a:cxn ang="0">
                    <a:pos x="192" y="145"/>
                  </a:cxn>
                  <a:cxn ang="0">
                    <a:pos x="210" y="193"/>
                  </a:cxn>
                  <a:cxn ang="0">
                    <a:pos x="238" y="252"/>
                  </a:cxn>
                  <a:cxn ang="0">
                    <a:pos x="147" y="252"/>
                  </a:cxn>
                  <a:cxn ang="0">
                    <a:pos x="197" y="0"/>
                  </a:cxn>
                  <a:cxn ang="0">
                    <a:pos x="191" y="0"/>
                  </a:cxn>
                  <a:cxn ang="0">
                    <a:pos x="0" y="379"/>
                  </a:cxn>
                  <a:cxn ang="0">
                    <a:pos x="87" y="379"/>
                  </a:cxn>
                  <a:cxn ang="0">
                    <a:pos x="115" y="319"/>
                  </a:cxn>
                  <a:cxn ang="0">
                    <a:pos x="269" y="319"/>
                  </a:cxn>
                  <a:cxn ang="0">
                    <a:pos x="297" y="379"/>
                  </a:cxn>
                  <a:cxn ang="0">
                    <a:pos x="385" y="379"/>
                  </a:cxn>
                  <a:cxn ang="0">
                    <a:pos x="197" y="0"/>
                  </a:cxn>
                </a:cxnLst>
                <a:rect l="0" t="0" r="r" b="b"/>
                <a:pathLst>
                  <a:path w="385" h="379">
                    <a:moveTo>
                      <a:pt x="147" y="252"/>
                    </a:moveTo>
                    <a:cubicBezTo>
                      <a:pt x="174" y="193"/>
                      <a:pt x="174" y="193"/>
                      <a:pt x="174" y="193"/>
                    </a:cubicBezTo>
                    <a:cubicBezTo>
                      <a:pt x="182" y="177"/>
                      <a:pt x="188" y="162"/>
                      <a:pt x="192" y="145"/>
                    </a:cubicBezTo>
                    <a:cubicBezTo>
                      <a:pt x="197" y="162"/>
                      <a:pt x="203" y="177"/>
                      <a:pt x="210" y="193"/>
                    </a:cubicBezTo>
                    <a:cubicBezTo>
                      <a:pt x="238" y="252"/>
                      <a:pt x="238" y="252"/>
                      <a:pt x="238" y="252"/>
                    </a:cubicBezTo>
                    <a:cubicBezTo>
                      <a:pt x="147" y="252"/>
                      <a:pt x="147" y="252"/>
                      <a:pt x="147" y="252"/>
                    </a:cubicBezTo>
                    <a:moveTo>
                      <a:pt x="197" y="0"/>
                    </a:moveTo>
                    <a:cubicBezTo>
                      <a:pt x="191" y="0"/>
                      <a:pt x="191" y="0"/>
                      <a:pt x="191" y="0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87" y="379"/>
                      <a:pt x="87" y="379"/>
                      <a:pt x="87" y="379"/>
                    </a:cubicBezTo>
                    <a:cubicBezTo>
                      <a:pt x="115" y="319"/>
                      <a:pt x="115" y="319"/>
                      <a:pt x="115" y="319"/>
                    </a:cubicBezTo>
                    <a:cubicBezTo>
                      <a:pt x="269" y="319"/>
                      <a:pt x="269" y="319"/>
                      <a:pt x="269" y="319"/>
                    </a:cubicBezTo>
                    <a:cubicBezTo>
                      <a:pt x="297" y="379"/>
                      <a:pt x="297" y="379"/>
                      <a:pt x="297" y="379"/>
                    </a:cubicBezTo>
                    <a:cubicBezTo>
                      <a:pt x="385" y="379"/>
                      <a:pt x="385" y="379"/>
                      <a:pt x="385" y="379"/>
                    </a:cubicBezTo>
                    <a:cubicBezTo>
                      <a:pt x="197" y="0"/>
                      <a:pt x="197" y="0"/>
                      <a:pt x="197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eaLnBrk="1"/>
                <a:endParaRPr lang="en-GB" sz="2400" dirty="0"/>
              </a:p>
            </p:txBody>
          </p:sp>
        </p:grpSp>
        <p:grpSp>
          <p:nvGrpSpPr>
            <p:cNvPr id="49" name="Gruppieren 81"/>
            <p:cNvGrpSpPr/>
            <p:nvPr/>
          </p:nvGrpSpPr>
          <p:grpSpPr>
            <a:xfrm>
              <a:off x="4072923" y="1705459"/>
              <a:ext cx="1728468" cy="422334"/>
              <a:chOff x="1048544" y="3959543"/>
              <a:chExt cx="1682750" cy="411163"/>
            </a:xfrm>
            <a:solidFill>
              <a:schemeClr val="bg1"/>
            </a:solidFill>
          </p:grpSpPr>
          <p:sp>
            <p:nvSpPr>
              <p:cNvPr id="50" name="Freeform 49"/>
              <p:cNvSpPr>
                <a:spLocks noEditPoints="1"/>
              </p:cNvSpPr>
              <p:nvPr/>
            </p:nvSpPr>
            <p:spPr bwMode="auto">
              <a:xfrm>
                <a:off x="1321594" y="3961130"/>
                <a:ext cx="100013" cy="150813"/>
              </a:xfrm>
              <a:custGeom>
                <a:avLst/>
                <a:gdLst/>
                <a:ahLst/>
                <a:cxnLst>
                  <a:cxn ang="0">
                    <a:pos x="19" y="30"/>
                  </a:cxn>
                  <a:cxn ang="0">
                    <a:pos x="31" y="20"/>
                  </a:cxn>
                  <a:cxn ang="0">
                    <a:pos x="19" y="9"/>
                  </a:cxn>
                  <a:cxn ang="0">
                    <a:pos x="11" y="9"/>
                  </a:cxn>
                  <a:cxn ang="0">
                    <a:pos x="11" y="30"/>
                  </a:cxn>
                  <a:cxn ang="0">
                    <a:pos x="19" y="30"/>
                  </a:cxn>
                  <a:cxn ang="0">
                    <a:pos x="0" y="0"/>
                  </a:cxn>
                  <a:cxn ang="0">
                    <a:pos x="19" y="0"/>
                  </a:cxn>
                  <a:cxn ang="0">
                    <a:pos x="41" y="20"/>
                  </a:cxn>
                  <a:cxn ang="0">
                    <a:pos x="19" y="40"/>
                  </a:cxn>
                  <a:cxn ang="0">
                    <a:pos x="11" y="40"/>
                  </a:cxn>
                  <a:cxn ang="0">
                    <a:pos x="11" y="62"/>
                  </a:cxn>
                  <a:cxn ang="0">
                    <a:pos x="0" y="62"/>
                  </a:cxn>
                  <a:cxn ang="0">
                    <a:pos x="0" y="0"/>
                  </a:cxn>
                </a:cxnLst>
                <a:rect l="0" t="0" r="r" b="b"/>
                <a:pathLst>
                  <a:path w="41" h="62">
                    <a:moveTo>
                      <a:pt x="19" y="30"/>
                    </a:moveTo>
                    <a:cubicBezTo>
                      <a:pt x="26" y="30"/>
                      <a:pt x="31" y="26"/>
                      <a:pt x="31" y="20"/>
                    </a:cubicBezTo>
                    <a:cubicBezTo>
                      <a:pt x="31" y="13"/>
                      <a:pt x="26" y="9"/>
                      <a:pt x="19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30"/>
                      <a:pt x="11" y="30"/>
                      <a:pt x="11" y="30"/>
                    </a:cubicBezTo>
                    <a:lnTo>
                      <a:pt x="19" y="30"/>
                    </a:lnTo>
                    <a:close/>
                    <a:moveTo>
                      <a:pt x="0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32" y="0"/>
                      <a:pt x="41" y="8"/>
                      <a:pt x="41" y="20"/>
                    </a:cubicBezTo>
                    <a:cubicBezTo>
                      <a:pt x="41" y="31"/>
                      <a:pt x="32" y="40"/>
                      <a:pt x="19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62"/>
                      <a:pt x="11" y="62"/>
                      <a:pt x="11" y="62"/>
                    </a:cubicBezTo>
                    <a:cubicBezTo>
                      <a:pt x="0" y="62"/>
                      <a:pt x="0" y="62"/>
                      <a:pt x="0" y="6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eaLnBrk="1"/>
                <a:endParaRPr lang="en-GB" sz="2400" dirty="0"/>
              </a:p>
            </p:txBody>
          </p:sp>
          <p:sp>
            <p:nvSpPr>
              <p:cNvPr id="51" name="Freeform 50"/>
              <p:cNvSpPr>
                <a:spLocks noEditPoints="1"/>
              </p:cNvSpPr>
              <p:nvPr/>
            </p:nvSpPr>
            <p:spPr bwMode="auto">
              <a:xfrm>
                <a:off x="1416844" y="3959543"/>
                <a:ext cx="147638" cy="152400"/>
              </a:xfrm>
              <a:custGeom>
                <a:avLst/>
                <a:gdLst/>
                <a:ahLst/>
                <a:cxnLst>
                  <a:cxn ang="0">
                    <a:pos x="33" y="61"/>
                  </a:cxn>
                  <a:cxn ang="0">
                    <a:pos x="59" y="61"/>
                  </a:cxn>
                  <a:cxn ang="0">
                    <a:pos x="47" y="33"/>
                  </a:cxn>
                  <a:cxn ang="0">
                    <a:pos x="33" y="61"/>
                  </a:cxn>
                  <a:cxn ang="0">
                    <a:pos x="47" y="0"/>
                  </a:cxn>
                  <a:cxn ang="0">
                    <a:pos x="93" y="96"/>
                  </a:cxn>
                  <a:cxn ang="0">
                    <a:pos x="76" y="96"/>
                  </a:cxn>
                  <a:cxn ang="0">
                    <a:pos x="67" y="75"/>
                  </a:cxn>
                  <a:cxn ang="0">
                    <a:pos x="26" y="75"/>
                  </a:cxn>
                  <a:cxn ang="0">
                    <a:pos x="17" y="96"/>
                  </a:cxn>
                  <a:cxn ang="0">
                    <a:pos x="0" y="96"/>
                  </a:cxn>
                  <a:cxn ang="0">
                    <a:pos x="47" y="0"/>
                  </a:cxn>
                </a:cxnLst>
                <a:rect l="0" t="0" r="r" b="b"/>
                <a:pathLst>
                  <a:path w="93" h="96">
                    <a:moveTo>
                      <a:pt x="33" y="61"/>
                    </a:moveTo>
                    <a:lnTo>
                      <a:pt x="59" y="61"/>
                    </a:lnTo>
                    <a:lnTo>
                      <a:pt x="47" y="33"/>
                    </a:lnTo>
                    <a:lnTo>
                      <a:pt x="33" y="61"/>
                    </a:lnTo>
                    <a:close/>
                    <a:moveTo>
                      <a:pt x="47" y="0"/>
                    </a:moveTo>
                    <a:lnTo>
                      <a:pt x="93" y="96"/>
                    </a:lnTo>
                    <a:lnTo>
                      <a:pt x="76" y="96"/>
                    </a:lnTo>
                    <a:lnTo>
                      <a:pt x="67" y="75"/>
                    </a:lnTo>
                    <a:lnTo>
                      <a:pt x="26" y="75"/>
                    </a:lnTo>
                    <a:lnTo>
                      <a:pt x="17" y="96"/>
                    </a:lnTo>
                    <a:lnTo>
                      <a:pt x="0" y="96"/>
                    </a:lnTo>
                    <a:lnTo>
                      <a:pt x="47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eaLnBrk="1"/>
                <a:endParaRPr lang="en-GB" sz="2400" dirty="0"/>
              </a:p>
            </p:txBody>
          </p:sp>
          <p:sp>
            <p:nvSpPr>
              <p:cNvPr id="52" name="Freeform 51"/>
              <p:cNvSpPr>
                <a:spLocks/>
              </p:cNvSpPr>
              <p:nvPr/>
            </p:nvSpPr>
            <p:spPr bwMode="auto">
              <a:xfrm>
                <a:off x="1581944" y="3959543"/>
                <a:ext cx="98425" cy="155575"/>
              </a:xfrm>
              <a:custGeom>
                <a:avLst/>
                <a:gdLst/>
                <a:ahLst/>
                <a:cxnLst>
                  <a:cxn ang="0">
                    <a:pos x="0" y="53"/>
                  </a:cxn>
                  <a:cxn ang="0">
                    <a:pos x="8" y="47"/>
                  </a:cxn>
                  <a:cxn ang="0">
                    <a:pos x="21" y="54"/>
                  </a:cxn>
                  <a:cxn ang="0">
                    <a:pos x="31" y="47"/>
                  </a:cxn>
                  <a:cxn ang="0">
                    <a:pos x="21" y="37"/>
                  </a:cxn>
                  <a:cxn ang="0">
                    <a:pos x="17" y="35"/>
                  </a:cxn>
                  <a:cxn ang="0">
                    <a:pos x="2" y="17"/>
                  </a:cxn>
                  <a:cxn ang="0">
                    <a:pos x="21" y="0"/>
                  </a:cxn>
                  <a:cxn ang="0">
                    <a:pos x="39" y="8"/>
                  </a:cxn>
                  <a:cxn ang="0">
                    <a:pos x="32" y="15"/>
                  </a:cxn>
                  <a:cxn ang="0">
                    <a:pos x="21" y="10"/>
                  </a:cxn>
                  <a:cxn ang="0">
                    <a:pos x="13" y="17"/>
                  </a:cxn>
                  <a:cxn ang="0">
                    <a:pos x="22" y="26"/>
                  </a:cxn>
                  <a:cxn ang="0">
                    <a:pos x="27" y="28"/>
                  </a:cxn>
                  <a:cxn ang="0">
                    <a:pos x="41" y="46"/>
                  </a:cxn>
                  <a:cxn ang="0">
                    <a:pos x="21" y="64"/>
                  </a:cxn>
                  <a:cxn ang="0">
                    <a:pos x="0" y="53"/>
                  </a:cxn>
                </a:cxnLst>
                <a:rect l="0" t="0" r="r" b="b"/>
                <a:pathLst>
                  <a:path w="41" h="64">
                    <a:moveTo>
                      <a:pt x="0" y="53"/>
                    </a:moveTo>
                    <a:cubicBezTo>
                      <a:pt x="8" y="47"/>
                      <a:pt x="8" y="47"/>
                      <a:pt x="8" y="47"/>
                    </a:cubicBezTo>
                    <a:cubicBezTo>
                      <a:pt x="11" y="51"/>
                      <a:pt x="15" y="54"/>
                      <a:pt x="21" y="54"/>
                    </a:cubicBezTo>
                    <a:cubicBezTo>
                      <a:pt x="27" y="54"/>
                      <a:pt x="31" y="52"/>
                      <a:pt x="31" y="47"/>
                    </a:cubicBezTo>
                    <a:cubicBezTo>
                      <a:pt x="31" y="42"/>
                      <a:pt x="28" y="40"/>
                      <a:pt x="21" y="37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7" y="31"/>
                      <a:pt x="2" y="25"/>
                      <a:pt x="2" y="17"/>
                    </a:cubicBezTo>
                    <a:cubicBezTo>
                      <a:pt x="2" y="7"/>
                      <a:pt x="11" y="0"/>
                      <a:pt x="21" y="0"/>
                    </a:cubicBezTo>
                    <a:cubicBezTo>
                      <a:pt x="28" y="0"/>
                      <a:pt x="34" y="2"/>
                      <a:pt x="39" y="8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28" y="11"/>
                      <a:pt x="25" y="10"/>
                      <a:pt x="21" y="10"/>
                    </a:cubicBezTo>
                    <a:cubicBezTo>
                      <a:pt x="17" y="10"/>
                      <a:pt x="13" y="12"/>
                      <a:pt x="13" y="17"/>
                    </a:cubicBezTo>
                    <a:cubicBezTo>
                      <a:pt x="13" y="21"/>
                      <a:pt x="15" y="23"/>
                      <a:pt x="22" y="26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35" y="32"/>
                      <a:pt x="41" y="38"/>
                      <a:pt x="41" y="46"/>
                    </a:cubicBezTo>
                    <a:cubicBezTo>
                      <a:pt x="41" y="57"/>
                      <a:pt x="33" y="64"/>
                      <a:pt x="21" y="64"/>
                    </a:cubicBezTo>
                    <a:cubicBezTo>
                      <a:pt x="12" y="64"/>
                      <a:pt x="4" y="60"/>
                      <a:pt x="0" y="53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eaLnBrk="1"/>
                <a:endParaRPr lang="en-GB" sz="2400" dirty="0"/>
              </a:p>
            </p:txBody>
          </p:sp>
          <p:sp>
            <p:nvSpPr>
              <p:cNvPr id="53" name="Freeform 52"/>
              <p:cNvSpPr>
                <a:spLocks/>
              </p:cNvSpPr>
              <p:nvPr/>
            </p:nvSpPr>
            <p:spPr bwMode="auto">
              <a:xfrm>
                <a:off x="1702594" y="3959543"/>
                <a:ext cx="100013" cy="155575"/>
              </a:xfrm>
              <a:custGeom>
                <a:avLst/>
                <a:gdLst/>
                <a:ahLst/>
                <a:cxnLst>
                  <a:cxn ang="0">
                    <a:pos x="0" y="53"/>
                  </a:cxn>
                  <a:cxn ang="0">
                    <a:pos x="7" y="47"/>
                  </a:cxn>
                  <a:cxn ang="0">
                    <a:pos x="21" y="54"/>
                  </a:cxn>
                  <a:cxn ang="0">
                    <a:pos x="30" y="47"/>
                  </a:cxn>
                  <a:cxn ang="0">
                    <a:pos x="21" y="37"/>
                  </a:cxn>
                  <a:cxn ang="0">
                    <a:pos x="16" y="35"/>
                  </a:cxn>
                  <a:cxn ang="0">
                    <a:pos x="2" y="17"/>
                  </a:cxn>
                  <a:cxn ang="0">
                    <a:pos x="21" y="0"/>
                  </a:cxn>
                  <a:cxn ang="0">
                    <a:pos x="38" y="8"/>
                  </a:cxn>
                  <a:cxn ang="0">
                    <a:pos x="31" y="15"/>
                  </a:cxn>
                  <a:cxn ang="0">
                    <a:pos x="21" y="10"/>
                  </a:cxn>
                  <a:cxn ang="0">
                    <a:pos x="12" y="17"/>
                  </a:cxn>
                  <a:cxn ang="0">
                    <a:pos x="21" y="26"/>
                  </a:cxn>
                  <a:cxn ang="0">
                    <a:pos x="26" y="28"/>
                  </a:cxn>
                  <a:cxn ang="0">
                    <a:pos x="41" y="46"/>
                  </a:cxn>
                  <a:cxn ang="0">
                    <a:pos x="21" y="64"/>
                  </a:cxn>
                  <a:cxn ang="0">
                    <a:pos x="0" y="53"/>
                  </a:cxn>
                </a:cxnLst>
                <a:rect l="0" t="0" r="r" b="b"/>
                <a:pathLst>
                  <a:path w="41" h="64">
                    <a:moveTo>
                      <a:pt x="0" y="53"/>
                    </a:moveTo>
                    <a:cubicBezTo>
                      <a:pt x="7" y="47"/>
                      <a:pt x="7" y="47"/>
                      <a:pt x="7" y="47"/>
                    </a:cubicBezTo>
                    <a:cubicBezTo>
                      <a:pt x="10" y="51"/>
                      <a:pt x="15" y="54"/>
                      <a:pt x="21" y="54"/>
                    </a:cubicBezTo>
                    <a:cubicBezTo>
                      <a:pt x="27" y="54"/>
                      <a:pt x="30" y="52"/>
                      <a:pt x="30" y="47"/>
                    </a:cubicBezTo>
                    <a:cubicBezTo>
                      <a:pt x="30" y="42"/>
                      <a:pt x="27" y="40"/>
                      <a:pt x="21" y="37"/>
                    </a:cubicBezTo>
                    <a:cubicBezTo>
                      <a:pt x="16" y="35"/>
                      <a:pt x="16" y="35"/>
                      <a:pt x="16" y="35"/>
                    </a:cubicBezTo>
                    <a:cubicBezTo>
                      <a:pt x="7" y="31"/>
                      <a:pt x="2" y="25"/>
                      <a:pt x="2" y="17"/>
                    </a:cubicBezTo>
                    <a:cubicBezTo>
                      <a:pt x="2" y="7"/>
                      <a:pt x="11" y="0"/>
                      <a:pt x="21" y="0"/>
                    </a:cubicBezTo>
                    <a:cubicBezTo>
                      <a:pt x="28" y="0"/>
                      <a:pt x="34" y="2"/>
                      <a:pt x="38" y="8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28" y="11"/>
                      <a:pt x="25" y="10"/>
                      <a:pt x="21" y="10"/>
                    </a:cubicBezTo>
                    <a:cubicBezTo>
                      <a:pt x="16" y="10"/>
                      <a:pt x="12" y="12"/>
                      <a:pt x="12" y="17"/>
                    </a:cubicBezTo>
                    <a:cubicBezTo>
                      <a:pt x="12" y="21"/>
                      <a:pt x="15" y="23"/>
                      <a:pt x="21" y="26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35" y="32"/>
                      <a:pt x="41" y="38"/>
                      <a:pt x="41" y="46"/>
                    </a:cubicBezTo>
                    <a:cubicBezTo>
                      <a:pt x="41" y="57"/>
                      <a:pt x="33" y="64"/>
                      <a:pt x="21" y="64"/>
                    </a:cubicBezTo>
                    <a:cubicBezTo>
                      <a:pt x="11" y="64"/>
                      <a:pt x="4" y="60"/>
                      <a:pt x="0" y="53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eaLnBrk="1"/>
                <a:endParaRPr lang="en-GB" sz="2400" dirty="0"/>
              </a:p>
            </p:txBody>
          </p:sp>
          <p:sp>
            <p:nvSpPr>
              <p:cNvPr id="54" name="Rectangle 53"/>
              <p:cNvSpPr>
                <a:spLocks noChangeArrowheads="1"/>
              </p:cNvSpPr>
              <p:nvPr/>
            </p:nvSpPr>
            <p:spPr bwMode="auto">
              <a:xfrm>
                <a:off x="1835944" y="3961130"/>
                <a:ext cx="23813" cy="15081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eaLnBrk="1"/>
                <a:endParaRPr lang="en-GB" sz="2400" dirty="0"/>
              </a:p>
            </p:txBody>
          </p:sp>
          <p:sp>
            <p:nvSpPr>
              <p:cNvPr id="55" name="Freeform 54"/>
              <p:cNvSpPr>
                <a:spLocks noEditPoints="1"/>
              </p:cNvSpPr>
              <p:nvPr/>
            </p:nvSpPr>
            <p:spPr bwMode="auto">
              <a:xfrm>
                <a:off x="1894682" y="3959543"/>
                <a:ext cx="153988" cy="155575"/>
              </a:xfrm>
              <a:custGeom>
                <a:avLst/>
                <a:gdLst/>
                <a:ahLst/>
                <a:cxnLst>
                  <a:cxn ang="0">
                    <a:pos x="54" y="32"/>
                  </a:cxn>
                  <a:cxn ang="0">
                    <a:pos x="32" y="10"/>
                  </a:cxn>
                  <a:cxn ang="0">
                    <a:pos x="11" y="32"/>
                  </a:cxn>
                  <a:cxn ang="0">
                    <a:pos x="32" y="54"/>
                  </a:cxn>
                  <a:cxn ang="0">
                    <a:pos x="54" y="32"/>
                  </a:cxn>
                  <a:cxn ang="0">
                    <a:pos x="0" y="32"/>
                  </a:cxn>
                  <a:cxn ang="0">
                    <a:pos x="32" y="0"/>
                  </a:cxn>
                  <a:cxn ang="0">
                    <a:pos x="64" y="32"/>
                  </a:cxn>
                  <a:cxn ang="0">
                    <a:pos x="32" y="64"/>
                  </a:cxn>
                  <a:cxn ang="0">
                    <a:pos x="0" y="32"/>
                  </a:cxn>
                </a:cxnLst>
                <a:rect l="0" t="0" r="r" b="b"/>
                <a:pathLst>
                  <a:path w="64" h="64">
                    <a:moveTo>
                      <a:pt x="54" y="32"/>
                    </a:moveTo>
                    <a:cubicBezTo>
                      <a:pt x="54" y="20"/>
                      <a:pt x="45" y="10"/>
                      <a:pt x="32" y="10"/>
                    </a:cubicBezTo>
                    <a:cubicBezTo>
                      <a:pt x="20" y="10"/>
                      <a:pt x="11" y="20"/>
                      <a:pt x="11" y="32"/>
                    </a:cubicBezTo>
                    <a:cubicBezTo>
                      <a:pt x="11" y="45"/>
                      <a:pt x="20" y="54"/>
                      <a:pt x="32" y="54"/>
                    </a:cubicBezTo>
                    <a:cubicBezTo>
                      <a:pt x="45" y="54"/>
                      <a:pt x="54" y="45"/>
                      <a:pt x="54" y="32"/>
                    </a:cubicBezTo>
                    <a:moveTo>
                      <a:pt x="0" y="32"/>
                    </a:moveTo>
                    <a:cubicBezTo>
                      <a:pt x="0" y="14"/>
                      <a:pt x="14" y="0"/>
                      <a:pt x="32" y="0"/>
                    </a:cubicBezTo>
                    <a:cubicBezTo>
                      <a:pt x="50" y="0"/>
                      <a:pt x="64" y="14"/>
                      <a:pt x="64" y="32"/>
                    </a:cubicBezTo>
                    <a:cubicBezTo>
                      <a:pt x="64" y="50"/>
                      <a:pt x="50" y="64"/>
                      <a:pt x="32" y="64"/>
                    </a:cubicBezTo>
                    <a:cubicBezTo>
                      <a:pt x="14" y="64"/>
                      <a:pt x="0" y="50"/>
                      <a:pt x="0" y="32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eaLnBrk="1"/>
                <a:endParaRPr lang="en-GB" sz="2400" dirty="0"/>
              </a:p>
            </p:txBody>
          </p:sp>
          <p:sp>
            <p:nvSpPr>
              <p:cNvPr id="56" name="Freeform 55"/>
              <p:cNvSpPr>
                <a:spLocks/>
              </p:cNvSpPr>
              <p:nvPr/>
            </p:nvSpPr>
            <p:spPr bwMode="auto">
              <a:xfrm>
                <a:off x="2085182" y="3959543"/>
                <a:ext cx="128588" cy="155575"/>
              </a:xfrm>
              <a:custGeom>
                <a:avLst/>
                <a:gdLst/>
                <a:ahLst/>
                <a:cxnLst>
                  <a:cxn ang="0">
                    <a:pos x="16" y="35"/>
                  </a:cxn>
                  <a:cxn ang="0">
                    <a:pos x="16" y="96"/>
                  </a:cxn>
                  <a:cxn ang="0">
                    <a:pos x="0" y="96"/>
                  </a:cxn>
                  <a:cxn ang="0">
                    <a:pos x="0" y="0"/>
                  </a:cxn>
                  <a:cxn ang="0">
                    <a:pos x="64" y="62"/>
                  </a:cxn>
                  <a:cxn ang="0">
                    <a:pos x="64" y="1"/>
                  </a:cxn>
                  <a:cxn ang="0">
                    <a:pos x="81" y="1"/>
                  </a:cxn>
                  <a:cxn ang="0">
                    <a:pos x="81" y="98"/>
                  </a:cxn>
                  <a:cxn ang="0">
                    <a:pos x="16" y="35"/>
                  </a:cxn>
                </a:cxnLst>
                <a:rect l="0" t="0" r="r" b="b"/>
                <a:pathLst>
                  <a:path w="81" h="98">
                    <a:moveTo>
                      <a:pt x="16" y="35"/>
                    </a:moveTo>
                    <a:lnTo>
                      <a:pt x="16" y="96"/>
                    </a:lnTo>
                    <a:lnTo>
                      <a:pt x="0" y="96"/>
                    </a:lnTo>
                    <a:lnTo>
                      <a:pt x="0" y="0"/>
                    </a:lnTo>
                    <a:lnTo>
                      <a:pt x="64" y="62"/>
                    </a:lnTo>
                    <a:lnTo>
                      <a:pt x="64" y="1"/>
                    </a:lnTo>
                    <a:lnTo>
                      <a:pt x="81" y="1"/>
                    </a:lnTo>
                    <a:lnTo>
                      <a:pt x="81" y="98"/>
                    </a:lnTo>
                    <a:lnTo>
                      <a:pt x="16" y="3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eaLnBrk="1"/>
                <a:endParaRPr lang="en-GB" sz="2400" dirty="0"/>
              </a:p>
            </p:txBody>
          </p:sp>
          <p:sp>
            <p:nvSpPr>
              <p:cNvPr id="57" name="Freeform 56"/>
              <p:cNvSpPr>
                <a:spLocks/>
              </p:cNvSpPr>
              <p:nvPr/>
            </p:nvSpPr>
            <p:spPr bwMode="auto">
              <a:xfrm>
                <a:off x="2315369" y="3961130"/>
                <a:ext cx="87313" cy="1508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5" y="0"/>
                  </a:cxn>
                  <a:cxn ang="0">
                    <a:pos x="55" y="16"/>
                  </a:cxn>
                  <a:cxn ang="0">
                    <a:pos x="16" y="16"/>
                  </a:cxn>
                  <a:cxn ang="0">
                    <a:pos x="16" y="40"/>
                  </a:cxn>
                  <a:cxn ang="0">
                    <a:pos x="48" y="40"/>
                  </a:cxn>
                  <a:cxn ang="0">
                    <a:pos x="48" y="55"/>
                  </a:cxn>
                  <a:cxn ang="0">
                    <a:pos x="16" y="55"/>
                  </a:cxn>
                  <a:cxn ang="0">
                    <a:pos x="16" y="95"/>
                  </a:cxn>
                  <a:cxn ang="0">
                    <a:pos x="0" y="95"/>
                  </a:cxn>
                  <a:cxn ang="0">
                    <a:pos x="0" y="0"/>
                  </a:cxn>
                </a:cxnLst>
                <a:rect l="0" t="0" r="r" b="b"/>
                <a:pathLst>
                  <a:path w="55" h="95">
                    <a:moveTo>
                      <a:pt x="0" y="0"/>
                    </a:moveTo>
                    <a:lnTo>
                      <a:pt x="55" y="0"/>
                    </a:lnTo>
                    <a:lnTo>
                      <a:pt x="55" y="16"/>
                    </a:lnTo>
                    <a:lnTo>
                      <a:pt x="16" y="16"/>
                    </a:lnTo>
                    <a:lnTo>
                      <a:pt x="16" y="40"/>
                    </a:lnTo>
                    <a:lnTo>
                      <a:pt x="48" y="40"/>
                    </a:lnTo>
                    <a:lnTo>
                      <a:pt x="48" y="55"/>
                    </a:lnTo>
                    <a:lnTo>
                      <a:pt x="16" y="55"/>
                    </a:lnTo>
                    <a:lnTo>
                      <a:pt x="16" y="95"/>
                    </a:lnTo>
                    <a:lnTo>
                      <a:pt x="0" y="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eaLnBrk="1"/>
                <a:endParaRPr lang="en-GB" sz="2400" dirty="0"/>
              </a:p>
            </p:txBody>
          </p:sp>
          <p:sp>
            <p:nvSpPr>
              <p:cNvPr id="58" name="Freeform 57"/>
              <p:cNvSpPr>
                <a:spLocks noEditPoints="1"/>
              </p:cNvSpPr>
              <p:nvPr/>
            </p:nvSpPr>
            <p:spPr bwMode="auto">
              <a:xfrm>
                <a:off x="2424907" y="3959543"/>
                <a:ext cx="155575" cy="155575"/>
              </a:xfrm>
              <a:custGeom>
                <a:avLst/>
                <a:gdLst/>
                <a:ahLst/>
                <a:cxnLst>
                  <a:cxn ang="0">
                    <a:pos x="54" y="32"/>
                  </a:cxn>
                  <a:cxn ang="0">
                    <a:pos x="32" y="10"/>
                  </a:cxn>
                  <a:cxn ang="0">
                    <a:pos x="11" y="32"/>
                  </a:cxn>
                  <a:cxn ang="0">
                    <a:pos x="32" y="54"/>
                  </a:cxn>
                  <a:cxn ang="0">
                    <a:pos x="54" y="32"/>
                  </a:cxn>
                  <a:cxn ang="0">
                    <a:pos x="0" y="32"/>
                  </a:cxn>
                  <a:cxn ang="0">
                    <a:pos x="32" y="0"/>
                  </a:cxn>
                  <a:cxn ang="0">
                    <a:pos x="64" y="32"/>
                  </a:cxn>
                  <a:cxn ang="0">
                    <a:pos x="32" y="64"/>
                  </a:cxn>
                  <a:cxn ang="0">
                    <a:pos x="0" y="32"/>
                  </a:cxn>
                </a:cxnLst>
                <a:rect l="0" t="0" r="r" b="b"/>
                <a:pathLst>
                  <a:path w="64" h="64">
                    <a:moveTo>
                      <a:pt x="54" y="32"/>
                    </a:moveTo>
                    <a:cubicBezTo>
                      <a:pt x="54" y="20"/>
                      <a:pt x="45" y="10"/>
                      <a:pt x="32" y="10"/>
                    </a:cubicBezTo>
                    <a:cubicBezTo>
                      <a:pt x="20" y="10"/>
                      <a:pt x="11" y="20"/>
                      <a:pt x="11" y="32"/>
                    </a:cubicBezTo>
                    <a:cubicBezTo>
                      <a:pt x="11" y="45"/>
                      <a:pt x="20" y="54"/>
                      <a:pt x="32" y="54"/>
                    </a:cubicBezTo>
                    <a:cubicBezTo>
                      <a:pt x="45" y="54"/>
                      <a:pt x="54" y="45"/>
                      <a:pt x="54" y="32"/>
                    </a:cubicBezTo>
                    <a:moveTo>
                      <a:pt x="0" y="32"/>
                    </a:moveTo>
                    <a:cubicBezTo>
                      <a:pt x="0" y="14"/>
                      <a:pt x="14" y="0"/>
                      <a:pt x="32" y="0"/>
                    </a:cubicBezTo>
                    <a:cubicBezTo>
                      <a:pt x="50" y="0"/>
                      <a:pt x="64" y="14"/>
                      <a:pt x="64" y="32"/>
                    </a:cubicBezTo>
                    <a:cubicBezTo>
                      <a:pt x="64" y="50"/>
                      <a:pt x="50" y="64"/>
                      <a:pt x="32" y="64"/>
                    </a:cubicBezTo>
                    <a:cubicBezTo>
                      <a:pt x="14" y="64"/>
                      <a:pt x="0" y="50"/>
                      <a:pt x="0" y="32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eaLnBrk="1"/>
                <a:endParaRPr lang="en-GB" sz="2400" dirty="0"/>
              </a:p>
            </p:txBody>
          </p:sp>
          <p:sp>
            <p:nvSpPr>
              <p:cNvPr id="59" name="Freeform 58"/>
              <p:cNvSpPr>
                <a:spLocks noEditPoints="1"/>
              </p:cNvSpPr>
              <p:nvPr/>
            </p:nvSpPr>
            <p:spPr bwMode="auto">
              <a:xfrm>
                <a:off x="2616994" y="3961130"/>
                <a:ext cx="114300" cy="150813"/>
              </a:xfrm>
              <a:custGeom>
                <a:avLst/>
                <a:gdLst/>
                <a:ahLst/>
                <a:cxnLst>
                  <a:cxn ang="0">
                    <a:pos x="19" y="27"/>
                  </a:cxn>
                  <a:cxn ang="0">
                    <a:pos x="29" y="18"/>
                  </a:cxn>
                  <a:cxn ang="0">
                    <a:pos x="19" y="9"/>
                  </a:cxn>
                  <a:cxn ang="0">
                    <a:pos x="10" y="9"/>
                  </a:cxn>
                  <a:cxn ang="0">
                    <a:pos x="10" y="27"/>
                  </a:cxn>
                  <a:cxn ang="0">
                    <a:pos x="19" y="27"/>
                  </a:cxn>
                  <a:cxn ang="0">
                    <a:pos x="16" y="36"/>
                  </a:cxn>
                  <a:cxn ang="0">
                    <a:pos x="10" y="36"/>
                  </a:cxn>
                  <a:cxn ang="0">
                    <a:pos x="10" y="62"/>
                  </a:cxn>
                  <a:cxn ang="0">
                    <a:pos x="0" y="62"/>
                  </a:cxn>
                  <a:cxn ang="0">
                    <a:pos x="0" y="0"/>
                  </a:cxn>
                  <a:cxn ang="0">
                    <a:pos x="20" y="0"/>
                  </a:cxn>
                  <a:cxn ang="0">
                    <a:pos x="40" y="18"/>
                  </a:cxn>
                  <a:cxn ang="0">
                    <a:pos x="27" y="35"/>
                  </a:cxn>
                  <a:cxn ang="0">
                    <a:pos x="47" y="62"/>
                  </a:cxn>
                  <a:cxn ang="0">
                    <a:pos x="35" y="62"/>
                  </a:cxn>
                  <a:cxn ang="0">
                    <a:pos x="16" y="36"/>
                  </a:cxn>
                </a:cxnLst>
                <a:rect l="0" t="0" r="r" b="b"/>
                <a:pathLst>
                  <a:path w="47" h="62">
                    <a:moveTo>
                      <a:pt x="19" y="27"/>
                    </a:moveTo>
                    <a:cubicBezTo>
                      <a:pt x="26" y="27"/>
                      <a:pt x="29" y="23"/>
                      <a:pt x="29" y="18"/>
                    </a:cubicBezTo>
                    <a:cubicBezTo>
                      <a:pt x="29" y="13"/>
                      <a:pt x="26" y="9"/>
                      <a:pt x="19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27"/>
                      <a:pt x="10" y="27"/>
                      <a:pt x="10" y="27"/>
                    </a:cubicBezTo>
                    <a:lnTo>
                      <a:pt x="19" y="27"/>
                    </a:lnTo>
                    <a:close/>
                    <a:moveTo>
                      <a:pt x="16" y="36"/>
                    </a:move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32" y="0"/>
                      <a:pt x="40" y="7"/>
                      <a:pt x="40" y="18"/>
                    </a:cubicBezTo>
                    <a:cubicBezTo>
                      <a:pt x="40" y="26"/>
                      <a:pt x="35" y="32"/>
                      <a:pt x="27" y="35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35" y="62"/>
                      <a:pt x="35" y="62"/>
                      <a:pt x="35" y="62"/>
                    </a:cubicBezTo>
                    <a:lnTo>
                      <a:pt x="16" y="3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eaLnBrk="1"/>
                <a:endParaRPr lang="en-GB" sz="2400" dirty="0"/>
              </a:p>
            </p:txBody>
          </p:sp>
          <p:sp>
            <p:nvSpPr>
              <p:cNvPr id="60" name="Freeform 59"/>
              <p:cNvSpPr>
                <a:spLocks/>
              </p:cNvSpPr>
              <p:nvPr/>
            </p:nvSpPr>
            <p:spPr bwMode="auto">
              <a:xfrm>
                <a:off x="1048544" y="4218305"/>
                <a:ext cx="103188" cy="150813"/>
              </a:xfrm>
              <a:custGeom>
                <a:avLst/>
                <a:gdLst/>
                <a:ahLst/>
                <a:cxnLst>
                  <a:cxn ang="0">
                    <a:pos x="24" y="16"/>
                  </a:cxn>
                  <a:cxn ang="0">
                    <a:pos x="0" y="16"/>
                  </a:cxn>
                  <a:cxn ang="0">
                    <a:pos x="0" y="0"/>
                  </a:cxn>
                  <a:cxn ang="0">
                    <a:pos x="65" y="0"/>
                  </a:cxn>
                  <a:cxn ang="0">
                    <a:pos x="65" y="16"/>
                  </a:cxn>
                  <a:cxn ang="0">
                    <a:pos x="39" y="16"/>
                  </a:cxn>
                  <a:cxn ang="0">
                    <a:pos x="39" y="95"/>
                  </a:cxn>
                  <a:cxn ang="0">
                    <a:pos x="24" y="95"/>
                  </a:cxn>
                  <a:cxn ang="0">
                    <a:pos x="24" y="16"/>
                  </a:cxn>
                </a:cxnLst>
                <a:rect l="0" t="0" r="r" b="b"/>
                <a:pathLst>
                  <a:path w="65" h="95">
                    <a:moveTo>
                      <a:pt x="24" y="16"/>
                    </a:moveTo>
                    <a:lnTo>
                      <a:pt x="0" y="16"/>
                    </a:lnTo>
                    <a:lnTo>
                      <a:pt x="0" y="0"/>
                    </a:lnTo>
                    <a:lnTo>
                      <a:pt x="65" y="0"/>
                    </a:lnTo>
                    <a:lnTo>
                      <a:pt x="65" y="16"/>
                    </a:lnTo>
                    <a:lnTo>
                      <a:pt x="39" y="16"/>
                    </a:lnTo>
                    <a:lnTo>
                      <a:pt x="39" y="95"/>
                    </a:lnTo>
                    <a:lnTo>
                      <a:pt x="24" y="95"/>
                    </a:lnTo>
                    <a:lnTo>
                      <a:pt x="2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eaLnBrk="1"/>
                <a:endParaRPr lang="en-GB" sz="2400" dirty="0"/>
              </a:p>
            </p:txBody>
          </p:sp>
          <p:sp>
            <p:nvSpPr>
              <p:cNvPr id="61" name="Freeform 60"/>
              <p:cNvSpPr>
                <a:spLocks/>
              </p:cNvSpPr>
              <p:nvPr/>
            </p:nvSpPr>
            <p:spPr bwMode="auto">
              <a:xfrm>
                <a:off x="1181894" y="4218305"/>
                <a:ext cx="88900" cy="1508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0"/>
                  </a:cxn>
                  <a:cxn ang="0">
                    <a:pos x="56" y="16"/>
                  </a:cxn>
                  <a:cxn ang="0">
                    <a:pos x="15" y="16"/>
                  </a:cxn>
                  <a:cxn ang="0">
                    <a:pos x="15" y="40"/>
                  </a:cxn>
                  <a:cxn ang="0">
                    <a:pos x="48" y="40"/>
                  </a:cxn>
                  <a:cxn ang="0">
                    <a:pos x="48" y="55"/>
                  </a:cxn>
                  <a:cxn ang="0">
                    <a:pos x="15" y="55"/>
                  </a:cxn>
                  <a:cxn ang="0">
                    <a:pos x="15" y="80"/>
                  </a:cxn>
                  <a:cxn ang="0">
                    <a:pos x="56" y="80"/>
                  </a:cxn>
                  <a:cxn ang="0">
                    <a:pos x="56" y="95"/>
                  </a:cxn>
                  <a:cxn ang="0">
                    <a:pos x="0" y="95"/>
                  </a:cxn>
                  <a:cxn ang="0">
                    <a:pos x="0" y="0"/>
                  </a:cxn>
                </a:cxnLst>
                <a:rect l="0" t="0" r="r" b="b"/>
                <a:pathLst>
                  <a:path w="56" h="95">
                    <a:moveTo>
                      <a:pt x="0" y="0"/>
                    </a:moveTo>
                    <a:lnTo>
                      <a:pt x="56" y="0"/>
                    </a:lnTo>
                    <a:lnTo>
                      <a:pt x="56" y="16"/>
                    </a:lnTo>
                    <a:lnTo>
                      <a:pt x="15" y="16"/>
                    </a:lnTo>
                    <a:lnTo>
                      <a:pt x="15" y="40"/>
                    </a:lnTo>
                    <a:lnTo>
                      <a:pt x="48" y="40"/>
                    </a:lnTo>
                    <a:lnTo>
                      <a:pt x="48" y="55"/>
                    </a:lnTo>
                    <a:lnTo>
                      <a:pt x="15" y="55"/>
                    </a:lnTo>
                    <a:lnTo>
                      <a:pt x="15" y="80"/>
                    </a:lnTo>
                    <a:lnTo>
                      <a:pt x="56" y="80"/>
                    </a:lnTo>
                    <a:lnTo>
                      <a:pt x="56" y="95"/>
                    </a:lnTo>
                    <a:lnTo>
                      <a:pt x="0" y="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eaLnBrk="1"/>
                <a:endParaRPr lang="en-GB" sz="2400" dirty="0"/>
              </a:p>
            </p:txBody>
          </p:sp>
          <p:sp>
            <p:nvSpPr>
              <p:cNvPr id="62" name="Freeform 61"/>
              <p:cNvSpPr>
                <a:spLocks/>
              </p:cNvSpPr>
              <p:nvPr/>
            </p:nvSpPr>
            <p:spPr bwMode="auto">
              <a:xfrm>
                <a:off x="1299369" y="4216718"/>
                <a:ext cx="131763" cy="153988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32" y="0"/>
                  </a:cxn>
                  <a:cxn ang="0">
                    <a:pos x="54" y="9"/>
                  </a:cxn>
                  <a:cxn ang="0">
                    <a:pos x="47" y="16"/>
                  </a:cxn>
                  <a:cxn ang="0">
                    <a:pos x="32" y="10"/>
                  </a:cxn>
                  <a:cxn ang="0">
                    <a:pos x="10" y="32"/>
                  </a:cxn>
                  <a:cxn ang="0">
                    <a:pos x="32" y="54"/>
                  </a:cxn>
                  <a:cxn ang="0">
                    <a:pos x="47" y="48"/>
                  </a:cxn>
                  <a:cxn ang="0">
                    <a:pos x="54" y="55"/>
                  </a:cxn>
                  <a:cxn ang="0">
                    <a:pos x="32" y="64"/>
                  </a:cxn>
                  <a:cxn ang="0">
                    <a:pos x="0" y="32"/>
                  </a:cxn>
                </a:cxnLst>
                <a:rect l="0" t="0" r="r" b="b"/>
                <a:pathLst>
                  <a:path w="54" h="64">
                    <a:moveTo>
                      <a:pt x="0" y="32"/>
                    </a:moveTo>
                    <a:cubicBezTo>
                      <a:pt x="0" y="14"/>
                      <a:pt x="14" y="0"/>
                      <a:pt x="32" y="0"/>
                    </a:cubicBezTo>
                    <a:cubicBezTo>
                      <a:pt x="41" y="0"/>
                      <a:pt x="48" y="3"/>
                      <a:pt x="54" y="9"/>
                    </a:cubicBezTo>
                    <a:cubicBezTo>
                      <a:pt x="47" y="16"/>
                      <a:pt x="47" y="16"/>
                      <a:pt x="47" y="16"/>
                    </a:cubicBezTo>
                    <a:cubicBezTo>
                      <a:pt x="43" y="12"/>
                      <a:pt x="38" y="10"/>
                      <a:pt x="32" y="10"/>
                    </a:cubicBezTo>
                    <a:cubicBezTo>
                      <a:pt x="19" y="10"/>
                      <a:pt x="10" y="20"/>
                      <a:pt x="10" y="32"/>
                    </a:cubicBezTo>
                    <a:cubicBezTo>
                      <a:pt x="10" y="45"/>
                      <a:pt x="19" y="54"/>
                      <a:pt x="32" y="54"/>
                    </a:cubicBezTo>
                    <a:cubicBezTo>
                      <a:pt x="38" y="54"/>
                      <a:pt x="43" y="52"/>
                      <a:pt x="47" y="48"/>
                    </a:cubicBezTo>
                    <a:cubicBezTo>
                      <a:pt x="54" y="55"/>
                      <a:pt x="54" y="55"/>
                      <a:pt x="54" y="55"/>
                    </a:cubicBezTo>
                    <a:cubicBezTo>
                      <a:pt x="48" y="61"/>
                      <a:pt x="41" y="64"/>
                      <a:pt x="32" y="64"/>
                    </a:cubicBezTo>
                    <a:cubicBezTo>
                      <a:pt x="14" y="64"/>
                      <a:pt x="0" y="50"/>
                      <a:pt x="0" y="32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eaLnBrk="1"/>
                <a:endParaRPr lang="en-GB" sz="2400" dirty="0"/>
              </a:p>
            </p:txBody>
          </p:sp>
          <p:sp>
            <p:nvSpPr>
              <p:cNvPr id="63" name="Freeform 62"/>
              <p:cNvSpPr>
                <a:spLocks/>
              </p:cNvSpPr>
              <p:nvPr/>
            </p:nvSpPr>
            <p:spPr bwMode="auto">
              <a:xfrm>
                <a:off x="1462882" y="4218305"/>
                <a:ext cx="125413" cy="1508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7" y="0"/>
                  </a:cxn>
                  <a:cxn ang="0">
                    <a:pos x="17" y="40"/>
                  </a:cxn>
                  <a:cxn ang="0">
                    <a:pos x="64" y="40"/>
                  </a:cxn>
                  <a:cxn ang="0">
                    <a:pos x="64" y="0"/>
                  </a:cxn>
                  <a:cxn ang="0">
                    <a:pos x="79" y="0"/>
                  </a:cxn>
                  <a:cxn ang="0">
                    <a:pos x="79" y="95"/>
                  </a:cxn>
                  <a:cxn ang="0">
                    <a:pos x="64" y="95"/>
                  </a:cxn>
                  <a:cxn ang="0">
                    <a:pos x="64" y="55"/>
                  </a:cxn>
                  <a:cxn ang="0">
                    <a:pos x="17" y="55"/>
                  </a:cxn>
                  <a:cxn ang="0">
                    <a:pos x="17" y="95"/>
                  </a:cxn>
                  <a:cxn ang="0">
                    <a:pos x="0" y="95"/>
                  </a:cxn>
                  <a:cxn ang="0">
                    <a:pos x="0" y="0"/>
                  </a:cxn>
                </a:cxnLst>
                <a:rect l="0" t="0" r="r" b="b"/>
                <a:pathLst>
                  <a:path w="79" h="95">
                    <a:moveTo>
                      <a:pt x="0" y="0"/>
                    </a:moveTo>
                    <a:lnTo>
                      <a:pt x="17" y="0"/>
                    </a:lnTo>
                    <a:lnTo>
                      <a:pt x="17" y="40"/>
                    </a:lnTo>
                    <a:lnTo>
                      <a:pt x="64" y="40"/>
                    </a:lnTo>
                    <a:lnTo>
                      <a:pt x="64" y="0"/>
                    </a:lnTo>
                    <a:lnTo>
                      <a:pt x="79" y="0"/>
                    </a:lnTo>
                    <a:lnTo>
                      <a:pt x="79" y="95"/>
                    </a:lnTo>
                    <a:lnTo>
                      <a:pt x="64" y="95"/>
                    </a:lnTo>
                    <a:lnTo>
                      <a:pt x="64" y="55"/>
                    </a:lnTo>
                    <a:lnTo>
                      <a:pt x="17" y="55"/>
                    </a:lnTo>
                    <a:lnTo>
                      <a:pt x="17" y="95"/>
                    </a:lnTo>
                    <a:lnTo>
                      <a:pt x="0" y="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eaLnBrk="1"/>
                <a:endParaRPr lang="en-GB" sz="2400" dirty="0"/>
              </a:p>
            </p:txBody>
          </p:sp>
          <p:sp>
            <p:nvSpPr>
              <p:cNvPr id="64" name="Freeform 63"/>
              <p:cNvSpPr>
                <a:spLocks/>
              </p:cNvSpPr>
              <p:nvPr/>
            </p:nvSpPr>
            <p:spPr bwMode="auto">
              <a:xfrm>
                <a:off x="1632744" y="4216718"/>
                <a:ext cx="128588" cy="153988"/>
              </a:xfrm>
              <a:custGeom>
                <a:avLst/>
                <a:gdLst/>
                <a:ahLst/>
                <a:cxnLst>
                  <a:cxn ang="0">
                    <a:pos x="15" y="35"/>
                  </a:cxn>
                  <a:cxn ang="0">
                    <a:pos x="15" y="96"/>
                  </a:cxn>
                  <a:cxn ang="0">
                    <a:pos x="0" y="96"/>
                  </a:cxn>
                  <a:cxn ang="0">
                    <a:pos x="0" y="0"/>
                  </a:cxn>
                  <a:cxn ang="0">
                    <a:pos x="65" y="62"/>
                  </a:cxn>
                  <a:cxn ang="0">
                    <a:pos x="65" y="1"/>
                  </a:cxn>
                  <a:cxn ang="0">
                    <a:pos x="81" y="1"/>
                  </a:cxn>
                  <a:cxn ang="0">
                    <a:pos x="81" y="97"/>
                  </a:cxn>
                  <a:cxn ang="0">
                    <a:pos x="15" y="35"/>
                  </a:cxn>
                </a:cxnLst>
                <a:rect l="0" t="0" r="r" b="b"/>
                <a:pathLst>
                  <a:path w="81" h="97">
                    <a:moveTo>
                      <a:pt x="15" y="35"/>
                    </a:moveTo>
                    <a:lnTo>
                      <a:pt x="15" y="96"/>
                    </a:lnTo>
                    <a:lnTo>
                      <a:pt x="0" y="96"/>
                    </a:lnTo>
                    <a:lnTo>
                      <a:pt x="0" y="0"/>
                    </a:lnTo>
                    <a:lnTo>
                      <a:pt x="65" y="62"/>
                    </a:lnTo>
                    <a:lnTo>
                      <a:pt x="65" y="1"/>
                    </a:lnTo>
                    <a:lnTo>
                      <a:pt x="81" y="1"/>
                    </a:lnTo>
                    <a:lnTo>
                      <a:pt x="81" y="97"/>
                    </a:lnTo>
                    <a:lnTo>
                      <a:pt x="15" y="3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eaLnBrk="1"/>
                <a:endParaRPr lang="en-GB" sz="2400" dirty="0"/>
              </a:p>
            </p:txBody>
          </p:sp>
          <p:sp>
            <p:nvSpPr>
              <p:cNvPr id="65" name="Freeform 64"/>
              <p:cNvSpPr>
                <a:spLocks noEditPoints="1"/>
              </p:cNvSpPr>
              <p:nvPr/>
            </p:nvSpPr>
            <p:spPr bwMode="auto">
              <a:xfrm>
                <a:off x="1794669" y="4216718"/>
                <a:ext cx="155575" cy="153988"/>
              </a:xfrm>
              <a:custGeom>
                <a:avLst/>
                <a:gdLst/>
                <a:ahLst/>
                <a:cxnLst>
                  <a:cxn ang="0">
                    <a:pos x="54" y="32"/>
                  </a:cxn>
                  <a:cxn ang="0">
                    <a:pos x="32" y="10"/>
                  </a:cxn>
                  <a:cxn ang="0">
                    <a:pos x="11" y="32"/>
                  </a:cxn>
                  <a:cxn ang="0">
                    <a:pos x="32" y="54"/>
                  </a:cxn>
                  <a:cxn ang="0">
                    <a:pos x="54" y="32"/>
                  </a:cxn>
                  <a:cxn ang="0">
                    <a:pos x="0" y="32"/>
                  </a:cxn>
                  <a:cxn ang="0">
                    <a:pos x="32" y="0"/>
                  </a:cxn>
                  <a:cxn ang="0">
                    <a:pos x="64" y="32"/>
                  </a:cxn>
                  <a:cxn ang="0">
                    <a:pos x="32" y="64"/>
                  </a:cxn>
                  <a:cxn ang="0">
                    <a:pos x="0" y="32"/>
                  </a:cxn>
                </a:cxnLst>
                <a:rect l="0" t="0" r="r" b="b"/>
                <a:pathLst>
                  <a:path w="64" h="64">
                    <a:moveTo>
                      <a:pt x="54" y="32"/>
                    </a:moveTo>
                    <a:cubicBezTo>
                      <a:pt x="54" y="20"/>
                      <a:pt x="45" y="10"/>
                      <a:pt x="32" y="10"/>
                    </a:cubicBezTo>
                    <a:cubicBezTo>
                      <a:pt x="20" y="10"/>
                      <a:pt x="11" y="20"/>
                      <a:pt x="11" y="32"/>
                    </a:cubicBezTo>
                    <a:cubicBezTo>
                      <a:pt x="11" y="45"/>
                      <a:pt x="20" y="54"/>
                      <a:pt x="32" y="54"/>
                    </a:cubicBezTo>
                    <a:cubicBezTo>
                      <a:pt x="45" y="54"/>
                      <a:pt x="54" y="45"/>
                      <a:pt x="54" y="32"/>
                    </a:cubicBezTo>
                    <a:moveTo>
                      <a:pt x="0" y="32"/>
                    </a:moveTo>
                    <a:cubicBezTo>
                      <a:pt x="0" y="14"/>
                      <a:pt x="15" y="0"/>
                      <a:pt x="32" y="0"/>
                    </a:cubicBezTo>
                    <a:cubicBezTo>
                      <a:pt x="50" y="0"/>
                      <a:pt x="64" y="14"/>
                      <a:pt x="64" y="32"/>
                    </a:cubicBezTo>
                    <a:cubicBezTo>
                      <a:pt x="64" y="50"/>
                      <a:pt x="50" y="64"/>
                      <a:pt x="32" y="64"/>
                    </a:cubicBezTo>
                    <a:cubicBezTo>
                      <a:pt x="15" y="64"/>
                      <a:pt x="0" y="50"/>
                      <a:pt x="0" y="32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eaLnBrk="1"/>
                <a:endParaRPr lang="en-GB" sz="2400" dirty="0"/>
              </a:p>
            </p:txBody>
          </p:sp>
          <p:sp>
            <p:nvSpPr>
              <p:cNvPr id="66" name="Freeform 65"/>
              <p:cNvSpPr>
                <a:spLocks/>
              </p:cNvSpPr>
              <p:nvPr/>
            </p:nvSpPr>
            <p:spPr bwMode="auto">
              <a:xfrm>
                <a:off x="1986757" y="4218305"/>
                <a:ext cx="87313" cy="1508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" y="0"/>
                  </a:cxn>
                  <a:cxn ang="0">
                    <a:pos x="15" y="80"/>
                  </a:cxn>
                  <a:cxn ang="0">
                    <a:pos x="55" y="80"/>
                  </a:cxn>
                  <a:cxn ang="0">
                    <a:pos x="55" y="95"/>
                  </a:cxn>
                  <a:cxn ang="0">
                    <a:pos x="0" y="95"/>
                  </a:cxn>
                  <a:cxn ang="0">
                    <a:pos x="0" y="0"/>
                  </a:cxn>
                </a:cxnLst>
                <a:rect l="0" t="0" r="r" b="b"/>
                <a:pathLst>
                  <a:path w="55" h="95">
                    <a:moveTo>
                      <a:pt x="0" y="0"/>
                    </a:moveTo>
                    <a:lnTo>
                      <a:pt x="15" y="0"/>
                    </a:lnTo>
                    <a:lnTo>
                      <a:pt x="15" y="80"/>
                    </a:lnTo>
                    <a:lnTo>
                      <a:pt x="55" y="80"/>
                    </a:lnTo>
                    <a:lnTo>
                      <a:pt x="55" y="95"/>
                    </a:lnTo>
                    <a:lnTo>
                      <a:pt x="0" y="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eaLnBrk="1"/>
                <a:endParaRPr lang="en-GB" sz="2400" dirty="0"/>
              </a:p>
            </p:txBody>
          </p:sp>
          <p:sp>
            <p:nvSpPr>
              <p:cNvPr id="67" name="Freeform 66"/>
              <p:cNvSpPr>
                <a:spLocks noEditPoints="1"/>
              </p:cNvSpPr>
              <p:nvPr/>
            </p:nvSpPr>
            <p:spPr bwMode="auto">
              <a:xfrm>
                <a:off x="2085182" y="4216718"/>
                <a:ext cx="155575" cy="153988"/>
              </a:xfrm>
              <a:custGeom>
                <a:avLst/>
                <a:gdLst/>
                <a:ahLst/>
                <a:cxnLst>
                  <a:cxn ang="0">
                    <a:pos x="54" y="32"/>
                  </a:cxn>
                  <a:cxn ang="0">
                    <a:pos x="32" y="10"/>
                  </a:cxn>
                  <a:cxn ang="0">
                    <a:pos x="11" y="32"/>
                  </a:cxn>
                  <a:cxn ang="0">
                    <a:pos x="32" y="54"/>
                  </a:cxn>
                  <a:cxn ang="0">
                    <a:pos x="54" y="32"/>
                  </a:cxn>
                  <a:cxn ang="0">
                    <a:pos x="0" y="32"/>
                  </a:cxn>
                  <a:cxn ang="0">
                    <a:pos x="32" y="0"/>
                  </a:cxn>
                  <a:cxn ang="0">
                    <a:pos x="64" y="32"/>
                  </a:cxn>
                  <a:cxn ang="0">
                    <a:pos x="32" y="64"/>
                  </a:cxn>
                  <a:cxn ang="0">
                    <a:pos x="0" y="32"/>
                  </a:cxn>
                </a:cxnLst>
                <a:rect l="0" t="0" r="r" b="b"/>
                <a:pathLst>
                  <a:path w="64" h="64">
                    <a:moveTo>
                      <a:pt x="54" y="32"/>
                    </a:moveTo>
                    <a:cubicBezTo>
                      <a:pt x="54" y="20"/>
                      <a:pt x="45" y="10"/>
                      <a:pt x="32" y="10"/>
                    </a:cubicBezTo>
                    <a:cubicBezTo>
                      <a:pt x="20" y="10"/>
                      <a:pt x="11" y="20"/>
                      <a:pt x="11" y="32"/>
                    </a:cubicBezTo>
                    <a:cubicBezTo>
                      <a:pt x="11" y="45"/>
                      <a:pt x="20" y="54"/>
                      <a:pt x="32" y="54"/>
                    </a:cubicBezTo>
                    <a:cubicBezTo>
                      <a:pt x="45" y="54"/>
                      <a:pt x="54" y="45"/>
                      <a:pt x="54" y="32"/>
                    </a:cubicBezTo>
                    <a:moveTo>
                      <a:pt x="0" y="32"/>
                    </a:moveTo>
                    <a:cubicBezTo>
                      <a:pt x="0" y="14"/>
                      <a:pt x="15" y="0"/>
                      <a:pt x="32" y="0"/>
                    </a:cubicBezTo>
                    <a:cubicBezTo>
                      <a:pt x="50" y="0"/>
                      <a:pt x="64" y="14"/>
                      <a:pt x="64" y="32"/>
                    </a:cubicBezTo>
                    <a:cubicBezTo>
                      <a:pt x="64" y="50"/>
                      <a:pt x="50" y="64"/>
                      <a:pt x="32" y="64"/>
                    </a:cubicBezTo>
                    <a:cubicBezTo>
                      <a:pt x="15" y="64"/>
                      <a:pt x="0" y="50"/>
                      <a:pt x="0" y="32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eaLnBrk="1"/>
                <a:endParaRPr lang="en-GB" sz="2400" dirty="0"/>
              </a:p>
            </p:txBody>
          </p:sp>
          <p:sp>
            <p:nvSpPr>
              <p:cNvPr id="68" name="Freeform 67"/>
              <p:cNvSpPr>
                <a:spLocks/>
              </p:cNvSpPr>
              <p:nvPr/>
            </p:nvSpPr>
            <p:spPr bwMode="auto">
              <a:xfrm>
                <a:off x="2267744" y="4216718"/>
                <a:ext cx="133350" cy="153988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32" y="0"/>
                  </a:cxn>
                  <a:cxn ang="0">
                    <a:pos x="55" y="9"/>
                  </a:cxn>
                  <a:cxn ang="0">
                    <a:pos x="48" y="16"/>
                  </a:cxn>
                  <a:cxn ang="0">
                    <a:pos x="32" y="10"/>
                  </a:cxn>
                  <a:cxn ang="0">
                    <a:pos x="11" y="32"/>
                  </a:cxn>
                  <a:cxn ang="0">
                    <a:pos x="32" y="54"/>
                  </a:cxn>
                  <a:cxn ang="0">
                    <a:pos x="45" y="51"/>
                  </a:cxn>
                  <a:cxn ang="0">
                    <a:pos x="45" y="37"/>
                  </a:cxn>
                  <a:cxn ang="0">
                    <a:pos x="28" y="37"/>
                  </a:cxn>
                  <a:cxn ang="0">
                    <a:pos x="32" y="27"/>
                  </a:cxn>
                  <a:cxn ang="0">
                    <a:pos x="55" y="27"/>
                  </a:cxn>
                  <a:cxn ang="0">
                    <a:pos x="55" y="56"/>
                  </a:cxn>
                  <a:cxn ang="0">
                    <a:pos x="32" y="64"/>
                  </a:cxn>
                  <a:cxn ang="0">
                    <a:pos x="0" y="32"/>
                  </a:cxn>
                </a:cxnLst>
                <a:rect l="0" t="0" r="r" b="b"/>
                <a:pathLst>
                  <a:path w="55" h="64">
                    <a:moveTo>
                      <a:pt x="0" y="32"/>
                    </a:moveTo>
                    <a:cubicBezTo>
                      <a:pt x="0" y="14"/>
                      <a:pt x="14" y="0"/>
                      <a:pt x="32" y="0"/>
                    </a:cubicBezTo>
                    <a:cubicBezTo>
                      <a:pt x="41" y="0"/>
                      <a:pt x="49" y="3"/>
                      <a:pt x="55" y="9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5" y="12"/>
                      <a:pt x="38" y="10"/>
                      <a:pt x="32" y="10"/>
                    </a:cubicBezTo>
                    <a:cubicBezTo>
                      <a:pt x="20" y="10"/>
                      <a:pt x="11" y="20"/>
                      <a:pt x="11" y="32"/>
                    </a:cubicBezTo>
                    <a:cubicBezTo>
                      <a:pt x="11" y="45"/>
                      <a:pt x="20" y="54"/>
                      <a:pt x="32" y="54"/>
                    </a:cubicBezTo>
                    <a:cubicBezTo>
                      <a:pt x="37" y="54"/>
                      <a:pt x="42" y="53"/>
                      <a:pt x="45" y="51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55" y="27"/>
                      <a:pt x="55" y="27"/>
                      <a:pt x="55" y="27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49" y="61"/>
                      <a:pt x="41" y="64"/>
                      <a:pt x="32" y="64"/>
                    </a:cubicBezTo>
                    <a:cubicBezTo>
                      <a:pt x="14" y="64"/>
                      <a:pt x="0" y="50"/>
                      <a:pt x="0" y="32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eaLnBrk="1"/>
                <a:endParaRPr lang="en-GB" sz="2400" dirty="0"/>
              </a:p>
            </p:txBody>
          </p:sp>
          <p:sp>
            <p:nvSpPr>
              <p:cNvPr id="69" name="Rectangle 68"/>
              <p:cNvSpPr>
                <a:spLocks noChangeArrowheads="1"/>
              </p:cNvSpPr>
              <p:nvPr/>
            </p:nvSpPr>
            <p:spPr bwMode="auto">
              <a:xfrm>
                <a:off x="2442369" y="4218305"/>
                <a:ext cx="23813" cy="15081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eaLnBrk="1"/>
                <a:endParaRPr lang="en-GB" sz="2400" dirty="0"/>
              </a:p>
            </p:txBody>
          </p:sp>
          <p:sp>
            <p:nvSpPr>
              <p:cNvPr id="70" name="Freeform 69"/>
              <p:cNvSpPr>
                <a:spLocks/>
              </p:cNvSpPr>
              <p:nvPr/>
            </p:nvSpPr>
            <p:spPr bwMode="auto">
              <a:xfrm>
                <a:off x="2510632" y="4218305"/>
                <a:ext cx="92075" cy="1508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8" y="0"/>
                  </a:cxn>
                  <a:cxn ang="0">
                    <a:pos x="58" y="16"/>
                  </a:cxn>
                  <a:cxn ang="0">
                    <a:pos x="16" y="16"/>
                  </a:cxn>
                  <a:cxn ang="0">
                    <a:pos x="16" y="40"/>
                  </a:cxn>
                  <a:cxn ang="0">
                    <a:pos x="49" y="40"/>
                  </a:cxn>
                  <a:cxn ang="0">
                    <a:pos x="49" y="55"/>
                  </a:cxn>
                  <a:cxn ang="0">
                    <a:pos x="16" y="55"/>
                  </a:cxn>
                  <a:cxn ang="0">
                    <a:pos x="16" y="80"/>
                  </a:cxn>
                  <a:cxn ang="0">
                    <a:pos x="58" y="80"/>
                  </a:cxn>
                  <a:cxn ang="0">
                    <a:pos x="58" y="95"/>
                  </a:cxn>
                  <a:cxn ang="0">
                    <a:pos x="0" y="95"/>
                  </a:cxn>
                  <a:cxn ang="0">
                    <a:pos x="0" y="0"/>
                  </a:cxn>
                </a:cxnLst>
                <a:rect l="0" t="0" r="r" b="b"/>
                <a:pathLst>
                  <a:path w="58" h="95">
                    <a:moveTo>
                      <a:pt x="0" y="0"/>
                    </a:moveTo>
                    <a:lnTo>
                      <a:pt x="58" y="0"/>
                    </a:lnTo>
                    <a:lnTo>
                      <a:pt x="58" y="16"/>
                    </a:lnTo>
                    <a:lnTo>
                      <a:pt x="16" y="16"/>
                    </a:lnTo>
                    <a:lnTo>
                      <a:pt x="16" y="40"/>
                    </a:lnTo>
                    <a:lnTo>
                      <a:pt x="49" y="40"/>
                    </a:lnTo>
                    <a:lnTo>
                      <a:pt x="49" y="55"/>
                    </a:lnTo>
                    <a:lnTo>
                      <a:pt x="16" y="55"/>
                    </a:lnTo>
                    <a:lnTo>
                      <a:pt x="16" y="80"/>
                    </a:lnTo>
                    <a:lnTo>
                      <a:pt x="58" y="80"/>
                    </a:lnTo>
                    <a:lnTo>
                      <a:pt x="58" y="95"/>
                    </a:lnTo>
                    <a:lnTo>
                      <a:pt x="0" y="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eaLnBrk="1"/>
                <a:endParaRPr lang="en-GB" sz="2400" dirty="0"/>
              </a:p>
            </p:txBody>
          </p:sp>
          <p:sp>
            <p:nvSpPr>
              <p:cNvPr id="71" name="Freeform 70"/>
              <p:cNvSpPr>
                <a:spLocks/>
              </p:cNvSpPr>
              <p:nvPr/>
            </p:nvSpPr>
            <p:spPr bwMode="auto">
              <a:xfrm>
                <a:off x="2623344" y="4216718"/>
                <a:ext cx="100013" cy="153988"/>
              </a:xfrm>
              <a:custGeom>
                <a:avLst/>
                <a:gdLst/>
                <a:ahLst/>
                <a:cxnLst>
                  <a:cxn ang="0">
                    <a:pos x="0" y="53"/>
                  </a:cxn>
                  <a:cxn ang="0">
                    <a:pos x="8" y="47"/>
                  </a:cxn>
                  <a:cxn ang="0">
                    <a:pos x="21" y="54"/>
                  </a:cxn>
                  <a:cxn ang="0">
                    <a:pos x="31" y="47"/>
                  </a:cxn>
                  <a:cxn ang="0">
                    <a:pos x="22" y="37"/>
                  </a:cxn>
                  <a:cxn ang="0">
                    <a:pos x="17" y="35"/>
                  </a:cxn>
                  <a:cxn ang="0">
                    <a:pos x="3" y="17"/>
                  </a:cxn>
                  <a:cxn ang="0">
                    <a:pos x="21" y="0"/>
                  </a:cxn>
                  <a:cxn ang="0">
                    <a:pos x="39" y="8"/>
                  </a:cxn>
                  <a:cxn ang="0">
                    <a:pos x="32" y="15"/>
                  </a:cxn>
                  <a:cxn ang="0">
                    <a:pos x="21" y="10"/>
                  </a:cxn>
                  <a:cxn ang="0">
                    <a:pos x="13" y="17"/>
                  </a:cxn>
                  <a:cxn ang="0">
                    <a:pos x="22" y="26"/>
                  </a:cxn>
                  <a:cxn ang="0">
                    <a:pos x="27" y="28"/>
                  </a:cxn>
                  <a:cxn ang="0">
                    <a:pos x="41" y="46"/>
                  </a:cxn>
                  <a:cxn ang="0">
                    <a:pos x="21" y="64"/>
                  </a:cxn>
                  <a:cxn ang="0">
                    <a:pos x="0" y="53"/>
                  </a:cxn>
                </a:cxnLst>
                <a:rect l="0" t="0" r="r" b="b"/>
                <a:pathLst>
                  <a:path w="41" h="64">
                    <a:moveTo>
                      <a:pt x="0" y="53"/>
                    </a:moveTo>
                    <a:cubicBezTo>
                      <a:pt x="8" y="47"/>
                      <a:pt x="8" y="47"/>
                      <a:pt x="8" y="47"/>
                    </a:cubicBezTo>
                    <a:cubicBezTo>
                      <a:pt x="11" y="51"/>
                      <a:pt x="16" y="54"/>
                      <a:pt x="21" y="54"/>
                    </a:cubicBezTo>
                    <a:cubicBezTo>
                      <a:pt x="27" y="54"/>
                      <a:pt x="31" y="52"/>
                      <a:pt x="31" y="47"/>
                    </a:cubicBezTo>
                    <a:cubicBezTo>
                      <a:pt x="31" y="42"/>
                      <a:pt x="28" y="40"/>
                      <a:pt x="22" y="37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7" y="31"/>
                      <a:pt x="3" y="25"/>
                      <a:pt x="3" y="17"/>
                    </a:cubicBezTo>
                    <a:cubicBezTo>
                      <a:pt x="3" y="7"/>
                      <a:pt x="12" y="0"/>
                      <a:pt x="21" y="0"/>
                    </a:cubicBezTo>
                    <a:cubicBezTo>
                      <a:pt x="29" y="0"/>
                      <a:pt x="34" y="2"/>
                      <a:pt x="39" y="8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29" y="11"/>
                      <a:pt x="26" y="10"/>
                      <a:pt x="21" y="10"/>
                    </a:cubicBezTo>
                    <a:cubicBezTo>
                      <a:pt x="17" y="10"/>
                      <a:pt x="13" y="12"/>
                      <a:pt x="13" y="17"/>
                    </a:cubicBezTo>
                    <a:cubicBezTo>
                      <a:pt x="13" y="21"/>
                      <a:pt x="16" y="24"/>
                      <a:pt x="22" y="26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35" y="32"/>
                      <a:pt x="41" y="38"/>
                      <a:pt x="41" y="46"/>
                    </a:cubicBezTo>
                    <a:cubicBezTo>
                      <a:pt x="41" y="57"/>
                      <a:pt x="33" y="64"/>
                      <a:pt x="21" y="64"/>
                    </a:cubicBezTo>
                    <a:cubicBezTo>
                      <a:pt x="12" y="64"/>
                      <a:pt x="4" y="60"/>
                      <a:pt x="0" y="53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eaLnBrk="1"/>
                <a:endParaRPr lang="en-GB" sz="2400" dirty="0"/>
              </a:p>
            </p:txBody>
          </p:sp>
        </p:grpSp>
      </p:grpSp>
      <p:sp>
        <p:nvSpPr>
          <p:cNvPr id="41" name="Titel 1"/>
          <p:cNvSpPr txBox="1">
            <a:spLocks/>
          </p:cNvSpPr>
          <p:nvPr/>
        </p:nvSpPr>
        <p:spPr>
          <a:xfrm>
            <a:off x="6234876" y="231398"/>
            <a:ext cx="5495178" cy="208543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4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M2I</a:t>
            </a:r>
          </a:p>
          <a:p>
            <a:pPr algn="r"/>
            <a:r>
              <a:rPr lang="de-DE" sz="4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- </a:t>
            </a:r>
          </a:p>
          <a:p>
            <a:pPr algn="r"/>
            <a:r>
              <a:rPr lang="de-DE" sz="4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DATA SCIENTIST</a:t>
            </a:r>
          </a:p>
        </p:txBody>
      </p:sp>
      <p:sp>
        <p:nvSpPr>
          <p:cNvPr id="44" name="Untertitel 2"/>
          <p:cNvSpPr txBox="1">
            <a:spLocks/>
          </p:cNvSpPr>
          <p:nvPr/>
        </p:nvSpPr>
        <p:spPr>
          <a:xfrm>
            <a:off x="6551741" y="3473176"/>
            <a:ext cx="5051509" cy="2242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62000" indent="-162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itchFamily="2" charset="2"/>
              <a:buChar char="§"/>
              <a:defRPr sz="1400" b="0" u="none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162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Wingdings" pitchFamily="2" charset="2"/>
              <a:buChar char="§"/>
              <a:tabLst/>
              <a:defRPr lang="en-GB" sz="1400" b="0" kern="1200" cap="none" baseline="0" noProof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24000" indent="-162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rgbClr val="6295B6"/>
              </a:buClr>
              <a:buSzPct val="100000"/>
              <a:buFont typeface="Wingdings" pitchFamily="2" charset="2"/>
              <a:buChar char="§"/>
              <a:tabLst/>
              <a:defRPr lang="en-GB" sz="1400" b="0" kern="1200" noProof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144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>
                  <a:lumMod val="60000"/>
                  <a:lumOff val="40000"/>
                </a:schemeClr>
              </a:buClr>
              <a:buFont typeface="Symbol" pitchFamily="18" charset="2"/>
              <a:buChar char="-"/>
              <a:tabLst/>
              <a:defRPr lang="en-GB" sz="1200" b="0" kern="1200" baseline="0" noProof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576000" indent="-126000" algn="l" defTabSz="685800" rtl="0" eaLnBrk="1" latinLnBrk="0" hangingPunct="1">
              <a:lnSpc>
                <a:spcPct val="90000"/>
              </a:lnSpc>
              <a:spcBef>
                <a:spcPts val="300"/>
              </a:spcBef>
              <a:buClr>
                <a:srgbClr val="6295B6"/>
              </a:buClr>
              <a:buFont typeface="LucidaGrande" panose="020B0600040502020204" pitchFamily="34" charset="0"/>
              <a:buChar char="‣"/>
              <a:tabLst/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867" b="1" dirty="0">
                <a:solidFill>
                  <a:schemeClr val="bg1"/>
                </a:solidFill>
              </a:rPr>
              <a:t>GROUPE 3 –DATA SCIENCE-28-10-2020</a:t>
            </a:r>
          </a:p>
          <a:p>
            <a:pPr marL="0" indent="0" algn="r">
              <a:buNone/>
            </a:pPr>
            <a:r>
              <a:rPr lang="de-DE" sz="1867" b="1" dirty="0">
                <a:solidFill>
                  <a:schemeClr val="bg1"/>
                </a:solidFill>
              </a:rPr>
              <a:t>M.BENSALEM</a:t>
            </a:r>
          </a:p>
          <a:p>
            <a:pPr marL="0" indent="0" algn="r">
              <a:buNone/>
            </a:pPr>
            <a:r>
              <a:rPr lang="de-DE" sz="1867" b="1" dirty="0">
                <a:solidFill>
                  <a:schemeClr val="bg1"/>
                </a:solidFill>
              </a:rPr>
              <a:t>M.MAHMOUDI</a:t>
            </a:r>
          </a:p>
          <a:p>
            <a:pPr marL="0" indent="0" algn="r">
              <a:buNone/>
            </a:pPr>
            <a:r>
              <a:rPr lang="de-DE" sz="1867" b="1" dirty="0">
                <a:solidFill>
                  <a:schemeClr val="bg1"/>
                </a:solidFill>
              </a:rPr>
              <a:t>H.HAMDI</a:t>
            </a:r>
          </a:p>
          <a:p>
            <a:pPr marL="0" indent="0" algn="r">
              <a:buNone/>
            </a:pPr>
            <a:r>
              <a:rPr lang="de-DE" sz="1867" b="1" dirty="0">
                <a:solidFill>
                  <a:schemeClr val="bg1"/>
                </a:solidFill>
              </a:rPr>
              <a:t>M.TOUNKARA</a:t>
            </a:r>
          </a:p>
          <a:p>
            <a:pPr marL="0" indent="0" algn="r">
              <a:buNone/>
            </a:pPr>
            <a:r>
              <a:rPr lang="de-DE" sz="1867" b="1" dirty="0">
                <a:solidFill>
                  <a:schemeClr val="bg1"/>
                </a:solidFill>
              </a:rPr>
              <a:t>J.HUANG</a:t>
            </a:r>
          </a:p>
          <a:p>
            <a:pPr marL="0" indent="0" algn="r">
              <a:buNone/>
            </a:pPr>
            <a:endParaRPr lang="de-DE" sz="1867" b="1" dirty="0">
              <a:solidFill>
                <a:schemeClr val="bg1"/>
              </a:solidFill>
            </a:endParaRP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733B30AD-060C-ED45-959F-936CAA8465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538158"/>
            <a:ext cx="12177768" cy="1137996"/>
          </a:xfrm>
          <a:prstGeom prst="rect">
            <a:avLst/>
          </a:prstGeom>
        </p:spPr>
      </p:pic>
      <p:pic>
        <p:nvPicPr>
          <p:cNvPr id="76" name="Image 75">
            <a:extLst>
              <a:ext uri="{FF2B5EF4-FFF2-40B4-BE49-F238E27FC236}">
                <a16:creationId xmlns:a16="http://schemas.microsoft.com/office/drawing/2014/main" id="{A9B805C5-4CCA-F349-838B-738DB813D06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5342" y="6002079"/>
            <a:ext cx="5307084" cy="249393"/>
          </a:xfrm>
          <a:prstGeom prst="rect">
            <a:avLst/>
          </a:prstGeom>
        </p:spPr>
      </p:pic>
      <p:sp>
        <p:nvSpPr>
          <p:cNvPr id="40" name="Textplatzhalter 3"/>
          <p:cNvSpPr txBox="1">
            <a:spLocks/>
          </p:cNvSpPr>
          <p:nvPr/>
        </p:nvSpPr>
        <p:spPr>
          <a:xfrm>
            <a:off x="9884831" y="6034127"/>
            <a:ext cx="1718419" cy="323165"/>
          </a:xfrm>
          <a:prstGeom prst="rect">
            <a:avLst/>
          </a:prstGeom>
          <a:noFill/>
        </p:spPr>
        <p:txBody>
          <a:bodyPr vert="horz" wrap="none" lIns="0" tIns="0" rIns="0" bIns="0" rtlCol="0" anchor="t">
            <a:spAutoFit/>
          </a:bodyPr>
          <a:lstStyle>
            <a:lvl1pPr marL="162000" indent="-162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itchFamily="2" charset="2"/>
              <a:buChar char="§"/>
              <a:defRPr sz="1400" b="0" u="none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162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Wingdings" pitchFamily="2" charset="2"/>
              <a:buChar char="§"/>
              <a:tabLst/>
              <a:defRPr lang="en-GB" sz="1400" b="0" kern="1200" cap="none" baseline="0" noProof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24000" indent="-162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rgbClr val="6295B6"/>
              </a:buClr>
              <a:buSzPct val="100000"/>
              <a:buFont typeface="Wingdings" pitchFamily="2" charset="2"/>
              <a:buChar char="§"/>
              <a:tabLst/>
              <a:defRPr lang="en-GB" sz="1400" b="0" kern="1200" noProof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144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>
                  <a:lumMod val="60000"/>
                  <a:lumOff val="40000"/>
                </a:schemeClr>
              </a:buClr>
              <a:buFont typeface="Symbol" pitchFamily="18" charset="2"/>
              <a:buChar char="-"/>
              <a:tabLst/>
              <a:defRPr lang="en-GB" sz="1200" b="0" kern="1200" baseline="0" noProof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576000" indent="-126000" algn="l" defTabSz="685800" rtl="0" eaLnBrk="1" latinLnBrk="0" hangingPunct="1">
              <a:lnSpc>
                <a:spcPct val="90000"/>
              </a:lnSpc>
              <a:spcBef>
                <a:spcPts val="300"/>
              </a:spcBef>
              <a:buClr>
                <a:srgbClr val="6295B6"/>
              </a:buClr>
              <a:buFont typeface="LucidaGrande" panose="020B0600040502020204" pitchFamily="34" charset="0"/>
              <a:buChar char="‣"/>
              <a:tabLst/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buNone/>
            </a:pPr>
            <a:r>
              <a:rPr lang="de-DE" sz="2100" dirty="0">
                <a:solidFill>
                  <a:schemeClr val="bg1"/>
                </a:solidFill>
              </a:rPr>
              <a:t>March 5, 2021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13B2CD5-64E1-E743-983D-BB4A90E4C340}"/>
              </a:ext>
            </a:extLst>
          </p:cNvPr>
          <p:cNvSpPr txBox="1"/>
          <p:nvPr/>
        </p:nvSpPr>
        <p:spPr>
          <a:xfrm>
            <a:off x="301885" y="2417665"/>
            <a:ext cx="5932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</a:rPr>
              <a:t>PROJET ESTIMATION BIEN IMMOBILIER</a:t>
            </a:r>
          </a:p>
        </p:txBody>
      </p:sp>
    </p:spTree>
    <p:extLst>
      <p:ext uri="{BB962C8B-B14F-4D97-AF65-F5344CB8AC3E}">
        <p14:creationId xmlns:p14="http://schemas.microsoft.com/office/powerpoint/2010/main" val="29908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0CAD6071-395B-4304-A6C1-45882587F5AF}"/>
              </a:ext>
            </a:extLst>
          </p:cNvPr>
          <p:cNvSpPr txBox="1"/>
          <p:nvPr/>
        </p:nvSpPr>
        <p:spPr>
          <a:xfrm>
            <a:off x="4372738" y="979767"/>
            <a:ext cx="317291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7" lvl="1">
              <a:lnSpc>
                <a:spcPct val="150000"/>
              </a:lnSpc>
              <a:defRPr/>
            </a:pPr>
            <a:endParaRPr lang="fr-FR" b="1">
              <a:solidFill>
                <a:schemeClr val="accent5">
                  <a:lumMod val="50000"/>
                </a:schemeClr>
              </a:solidFill>
              <a:latin typeface="Calibri" pitchFamily="34" charset="0"/>
            </a:endParaRPr>
          </a:p>
          <a:p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7202386-DEB9-4E19-ACC2-28A3EF1723A1}"/>
              </a:ext>
            </a:extLst>
          </p:cNvPr>
          <p:cNvSpPr txBox="1"/>
          <p:nvPr/>
        </p:nvSpPr>
        <p:spPr>
          <a:xfrm>
            <a:off x="1867626" y="341587"/>
            <a:ext cx="471129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2400" b="1">
                <a:solidFill>
                  <a:srgbClr val="002060"/>
                </a:solidFill>
              </a:rPr>
              <a:t>Description des données</a:t>
            </a:r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22C1CA7-6F09-4F01-A159-F4454DC73929}"/>
              </a:ext>
            </a:extLst>
          </p:cNvPr>
          <p:cNvSpPr txBox="1"/>
          <p:nvPr/>
        </p:nvSpPr>
        <p:spPr>
          <a:xfrm>
            <a:off x="1663095" y="1332797"/>
            <a:ext cx="7095384" cy="5024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/>
              <a:t>Nos Datasets sont issus de </a:t>
            </a:r>
            <a:r>
              <a:rPr lang="fr-FR">
                <a:solidFill>
                  <a:srgbClr val="0070C0"/>
                </a:solidFill>
              </a:rPr>
              <a:t>data.gouv.fr </a:t>
            </a:r>
            <a:r>
              <a:rPr lang="fr-FR"/>
              <a:t>et de </a:t>
            </a:r>
            <a:r>
              <a:rPr lang="fr-FR">
                <a:solidFill>
                  <a:srgbClr val="0070C0"/>
                </a:solidFill>
              </a:rPr>
              <a:t>l’INSEE.fr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/>
              <a:t>Les données sont composées de l’intégralité des ventes de biens immobiliers déclarés aux notaires depuis mi-2015, à chaque ligne est donc associée la vente d’un bien immobilier avec comme information son adresse, son type (maison / appartement/local), sa taille et le prix auquel il a été vendu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/>
              <a:t>Résumé chiffres des Datasets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fr-FR" b="1"/>
              <a:t>15 millions de données immobiliers</a:t>
            </a:r>
            <a:endParaRPr lang="fr-FR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fr-FR" b="1"/>
              <a:t>34000 de données géographiques</a:t>
            </a:r>
            <a:endParaRPr lang="fr-FR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fr-FR" b="1"/>
              <a:t>34000 de données sur le revenu des menages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fr-FR" b="1"/>
              <a:t>7 millions de données démographiques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51DEE0D-9580-4511-A2F7-BF2B01303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83540" y="1412321"/>
            <a:ext cx="2762949" cy="704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436C1CE-B65A-4364-8C11-F7B37D3007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83540" y="2413890"/>
            <a:ext cx="2786589" cy="784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96E3C6-5781-7243-A50D-8C707FAE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FD500-A4DB-494C-B1FE-6F19D80117BD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3924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F31B66B-490E-4B12-9386-70D8D0AC1A6A}"/>
              </a:ext>
            </a:extLst>
          </p:cNvPr>
          <p:cNvSpPr/>
          <p:nvPr/>
        </p:nvSpPr>
        <p:spPr>
          <a:xfrm>
            <a:off x="1718646" y="329816"/>
            <a:ext cx="4526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>
                <a:solidFill>
                  <a:srgbClr val="002060"/>
                </a:solidFill>
              </a:rPr>
              <a:t>Dataset - Preprocessing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A2DD8A-CE3F-4922-A6EA-337E9CF77837}"/>
              </a:ext>
            </a:extLst>
          </p:cNvPr>
          <p:cNvSpPr/>
          <p:nvPr/>
        </p:nvSpPr>
        <p:spPr>
          <a:xfrm>
            <a:off x="1845170" y="871424"/>
            <a:ext cx="452687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b="1">
                <a:solidFill>
                  <a:srgbClr val="C00000"/>
                </a:solidFill>
              </a:rPr>
              <a:t>Outlook sur 4 ensembles de données </a:t>
            </a:r>
          </a:p>
        </p:txBody>
      </p:sp>
      <p:pic>
        <p:nvPicPr>
          <p:cNvPr id="5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96F8FF56-B326-4139-8196-9764986D9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18" y="1811870"/>
            <a:ext cx="5676181" cy="1767770"/>
          </a:xfrm>
          <a:prstGeom prst="rect">
            <a:avLst/>
          </a:prstGeom>
          <a:ln w="31750">
            <a:solidFill>
              <a:srgbClr val="002060"/>
            </a:solidFill>
          </a:ln>
        </p:spPr>
      </p:pic>
      <p:pic>
        <p:nvPicPr>
          <p:cNvPr id="11" name="Image 10" descr="Une image contenant table&#10;&#10;Description générée automatiquement">
            <a:extLst>
              <a:ext uri="{FF2B5EF4-FFF2-40B4-BE49-F238E27FC236}">
                <a16:creationId xmlns:a16="http://schemas.microsoft.com/office/drawing/2014/main" id="{8ABD146F-2825-433B-90BC-607470F04A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325" r="40125" b="662"/>
          <a:stretch/>
        </p:blipFill>
        <p:spPr>
          <a:xfrm>
            <a:off x="6401759" y="4320294"/>
            <a:ext cx="5476061" cy="2080197"/>
          </a:xfrm>
          <a:prstGeom prst="rect">
            <a:avLst/>
          </a:prstGeom>
          <a:ln w="31750">
            <a:solidFill>
              <a:srgbClr val="00B050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4B7696F-EF7E-4CFC-AB73-263935E27D74}"/>
              </a:ext>
            </a:extLst>
          </p:cNvPr>
          <p:cNvSpPr/>
          <p:nvPr/>
        </p:nvSpPr>
        <p:spPr>
          <a:xfrm>
            <a:off x="223567" y="1454919"/>
            <a:ext cx="2616678" cy="34505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200" b="1">
                <a:solidFill>
                  <a:schemeClr val="bg1"/>
                </a:solidFill>
              </a:rPr>
              <a:t>Données géographiques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3526CD-F6DC-4D33-B204-0400A0FABF85}"/>
              </a:ext>
            </a:extLst>
          </p:cNvPr>
          <p:cNvSpPr/>
          <p:nvPr/>
        </p:nvSpPr>
        <p:spPr>
          <a:xfrm>
            <a:off x="6334288" y="1441140"/>
            <a:ext cx="2717319" cy="345056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200" b="1">
                <a:solidFill>
                  <a:schemeClr val="bg1"/>
                </a:solidFill>
              </a:rPr>
              <a:t>Données revenues </a:t>
            </a:r>
          </a:p>
        </p:txBody>
      </p:sp>
      <p:pic>
        <p:nvPicPr>
          <p:cNvPr id="17" name="Image 17" descr="Une image contenant table&#10;&#10;Description générée automatiquement">
            <a:extLst>
              <a:ext uri="{FF2B5EF4-FFF2-40B4-BE49-F238E27FC236}">
                <a16:creationId xmlns:a16="http://schemas.microsoft.com/office/drawing/2014/main" id="{E05B93A1-D5EF-4F40-8B8F-E36C3BAE8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7795" y="1817040"/>
            <a:ext cx="5398425" cy="1757430"/>
          </a:xfrm>
          <a:prstGeom prst="rect">
            <a:avLst/>
          </a:prstGeom>
          <a:ln w="31750">
            <a:solidFill>
              <a:srgbClr val="7030A0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D863348-7F69-4274-886B-FF9FA650419F}"/>
              </a:ext>
            </a:extLst>
          </p:cNvPr>
          <p:cNvSpPr/>
          <p:nvPr/>
        </p:nvSpPr>
        <p:spPr>
          <a:xfrm>
            <a:off x="6359346" y="3998959"/>
            <a:ext cx="2731696" cy="30192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200" b="1">
                <a:solidFill>
                  <a:schemeClr val="bg1"/>
                </a:solidFill>
              </a:rPr>
              <a:t>Données transactions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DF9DB9-284B-4043-99A3-7BE5E758D83A}"/>
              </a:ext>
            </a:extLst>
          </p:cNvPr>
          <p:cNvSpPr/>
          <p:nvPr/>
        </p:nvSpPr>
        <p:spPr>
          <a:xfrm>
            <a:off x="229318" y="3941449"/>
            <a:ext cx="2731696" cy="34505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200" b="1">
                <a:solidFill>
                  <a:schemeClr val="bg1"/>
                </a:solidFill>
              </a:rPr>
              <a:t>Données démographiques</a:t>
            </a:r>
          </a:p>
        </p:txBody>
      </p:sp>
      <p:pic>
        <p:nvPicPr>
          <p:cNvPr id="2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2D6A8673-5BD1-453E-B977-1D0EC79A37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418" y="4320294"/>
            <a:ext cx="5676181" cy="2084922"/>
          </a:xfrm>
          <a:prstGeom prst="rect">
            <a:avLst/>
          </a:prstGeom>
          <a:ln w="31750">
            <a:solidFill>
              <a:srgbClr val="FFC000"/>
            </a:solidFill>
          </a:ln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0D90DC8-FC47-D344-A873-C4BA4A666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FD500-A4DB-494C-B1FE-6F19D80117BD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783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8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01DD39B-3286-471A-9FA7-EE8134FAE95B}"/>
              </a:ext>
            </a:extLst>
          </p:cNvPr>
          <p:cNvSpPr/>
          <p:nvPr/>
        </p:nvSpPr>
        <p:spPr>
          <a:xfrm>
            <a:off x="2050996" y="827247"/>
            <a:ext cx="461225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b="1">
                <a:solidFill>
                  <a:srgbClr val="C00000"/>
                </a:solidFill>
              </a:rPr>
              <a:t>Visualisation des valeurs manquantes 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A39181-E7EB-46AC-B25B-2A00C432746F}"/>
              </a:ext>
            </a:extLst>
          </p:cNvPr>
          <p:cNvSpPr/>
          <p:nvPr/>
        </p:nvSpPr>
        <p:spPr>
          <a:xfrm>
            <a:off x="1664374" y="305062"/>
            <a:ext cx="4526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>
                <a:solidFill>
                  <a:srgbClr val="002060"/>
                </a:solidFill>
              </a:rPr>
              <a:t>Dataset-Preprocessing</a:t>
            </a:r>
          </a:p>
        </p:txBody>
      </p:sp>
      <p:pic>
        <p:nvPicPr>
          <p:cNvPr id="2" name="Image 4">
            <a:extLst>
              <a:ext uri="{FF2B5EF4-FFF2-40B4-BE49-F238E27FC236}">
                <a16:creationId xmlns:a16="http://schemas.microsoft.com/office/drawing/2014/main" id="{28A2607E-6375-4143-B4EC-0AA0D6480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888" y="1610574"/>
            <a:ext cx="10305691" cy="50027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7142AAE-9A76-47E3-A1FC-A447BAB27DC5}"/>
              </a:ext>
            </a:extLst>
          </p:cNvPr>
          <p:cNvSpPr/>
          <p:nvPr/>
        </p:nvSpPr>
        <p:spPr>
          <a:xfrm>
            <a:off x="6544574" y="2813649"/>
            <a:ext cx="1682149" cy="366622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C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40B2F8-2F3F-456D-A14A-5E978400E6FE}"/>
              </a:ext>
            </a:extLst>
          </p:cNvPr>
          <p:cNvSpPr/>
          <p:nvPr/>
        </p:nvSpPr>
        <p:spPr>
          <a:xfrm>
            <a:off x="3384344" y="2813647"/>
            <a:ext cx="301923" cy="36662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C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DC307E-9122-433B-8311-ED14262C163F}"/>
              </a:ext>
            </a:extLst>
          </p:cNvPr>
          <p:cNvSpPr/>
          <p:nvPr/>
        </p:nvSpPr>
        <p:spPr>
          <a:xfrm>
            <a:off x="5661803" y="2807897"/>
            <a:ext cx="330677" cy="366622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C00000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DFAADA4-4FBE-4659-A5E7-8C7B31A71048}"/>
              </a:ext>
            </a:extLst>
          </p:cNvPr>
          <p:cNvSpPr txBox="1"/>
          <p:nvPr/>
        </p:nvSpPr>
        <p:spPr>
          <a:xfrm>
            <a:off x="2050996" y="1240483"/>
            <a:ext cx="4612256" cy="30777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400" b="1">
                <a:solidFill>
                  <a:schemeClr val="bg1"/>
                </a:solidFill>
              </a:rPr>
              <a:t>Exemple : Données de transactions immobilières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FE731D-8E78-B142-8B15-5A31D76D5C07}"/>
              </a:ext>
            </a:extLst>
          </p:cNvPr>
          <p:cNvSpPr/>
          <p:nvPr/>
        </p:nvSpPr>
        <p:spPr>
          <a:xfrm>
            <a:off x="9656075" y="2807897"/>
            <a:ext cx="834126" cy="366622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C00000"/>
              </a:solidFill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2376DB1-9D15-5F4D-BA23-D0E3E657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FD500-A4DB-494C-B1FE-6F19D80117BD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081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6" grpId="0" animBg="1"/>
      <p:bldP spid="11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F31B66B-490E-4B12-9386-70D8D0AC1A6A}"/>
              </a:ext>
            </a:extLst>
          </p:cNvPr>
          <p:cNvSpPr/>
          <p:nvPr/>
        </p:nvSpPr>
        <p:spPr>
          <a:xfrm>
            <a:off x="1637130" y="339009"/>
            <a:ext cx="4526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>
                <a:solidFill>
                  <a:srgbClr val="002060"/>
                </a:solidFill>
              </a:rPr>
              <a:t>Dataset-Preprocessing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F10C58A-7D6B-40B3-8301-6B094B0B5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3875" y="1169417"/>
            <a:ext cx="3721746" cy="47132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DA2DD8A-CE3F-4922-A6EA-337E9CF77837}"/>
              </a:ext>
            </a:extLst>
          </p:cNvPr>
          <p:cNvSpPr/>
          <p:nvPr/>
        </p:nvSpPr>
        <p:spPr>
          <a:xfrm>
            <a:off x="2196210" y="779514"/>
            <a:ext cx="389979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b="1">
                <a:solidFill>
                  <a:srgbClr val="C00000"/>
                </a:solidFill>
              </a:rPr>
              <a:t>Clean (nettoyage) des données </a:t>
            </a:r>
          </a:p>
        </p:txBody>
      </p:sp>
      <p:pic>
        <p:nvPicPr>
          <p:cNvPr id="5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FE7F6ABD-3EF0-48F7-BE75-8C993BB0DB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11" r="568" b="40686"/>
          <a:stretch/>
        </p:blipFill>
        <p:spPr>
          <a:xfrm>
            <a:off x="2256866" y="3310438"/>
            <a:ext cx="3287403" cy="1707077"/>
          </a:xfrm>
          <a:prstGeom prst="rect">
            <a:avLst/>
          </a:prstGeom>
          <a:solidFill>
            <a:schemeClr val="bg2">
              <a:lumMod val="75000"/>
              <a:alpha val="76000"/>
            </a:schemeClr>
          </a:solidFill>
          <a:ln w="28575">
            <a:solidFill>
              <a:schemeClr val="bg2">
                <a:lumMod val="50000"/>
              </a:schemeClr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extrusionH="76200">
            <a:extrusionClr>
              <a:schemeClr val="bg2"/>
            </a:extrusionClr>
          </a:sp3d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0D21B09-0E28-4B85-99D2-B9B7C313F5DD}"/>
              </a:ext>
            </a:extLst>
          </p:cNvPr>
          <p:cNvSpPr/>
          <p:nvPr/>
        </p:nvSpPr>
        <p:spPr>
          <a:xfrm>
            <a:off x="8318741" y="1511300"/>
            <a:ext cx="3505197" cy="1506509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FR"/>
          </a:p>
        </p:txBody>
      </p:sp>
      <p:pic>
        <p:nvPicPr>
          <p:cNvPr id="19" name="Image 19" descr="Une image contenant table&#10;&#10;Description générée automatiquement">
            <a:extLst>
              <a:ext uri="{FF2B5EF4-FFF2-40B4-BE49-F238E27FC236}">
                <a16:creationId xmlns:a16="http://schemas.microsoft.com/office/drawing/2014/main" id="{56DDFDDA-948C-4ED2-ADE7-1330BF354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6509" y="5304624"/>
            <a:ext cx="4486533" cy="1370985"/>
          </a:xfrm>
          <a:prstGeom prst="rect">
            <a:avLst/>
          </a:prstGeom>
          <a:solidFill>
            <a:schemeClr val="bg2">
              <a:lumMod val="75000"/>
              <a:alpha val="76000"/>
            </a:schemeClr>
          </a:solidFill>
          <a:ln w="28575">
            <a:solidFill>
              <a:schemeClr val="bg2">
                <a:lumMod val="50000"/>
              </a:schemeClr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extrusionH="76200">
            <a:extrusionClr>
              <a:schemeClr val="bg2"/>
            </a:extrusionClr>
          </a:sp3d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0E37F9C6-8C53-4100-B86F-4322542F3992}"/>
              </a:ext>
            </a:extLst>
          </p:cNvPr>
          <p:cNvSpPr txBox="1"/>
          <p:nvPr/>
        </p:nvSpPr>
        <p:spPr>
          <a:xfrm>
            <a:off x="8318741" y="5888966"/>
            <a:ext cx="3533952" cy="830997"/>
          </a:xfrm>
          <a:prstGeom prst="rect">
            <a:avLst/>
          </a:prstGeom>
          <a:solidFill>
            <a:srgbClr val="00B050">
              <a:alpha val="61961"/>
            </a:srgbClr>
          </a:solidFill>
          <a:ln w="25400">
            <a:solidFill>
              <a:srgbClr val="00B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fr-FR"/>
            </a:defPPr>
            <a:lvl1pPr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fr-FR"/>
              <a:t>On passe de 16 millions de lignes de données à 5 millions de ligne de données.</a:t>
            </a:r>
          </a:p>
        </p:txBody>
      </p:sp>
      <p:sp>
        <p:nvSpPr>
          <p:cNvPr id="16" name="Flèche droite rayée 15">
            <a:extLst>
              <a:ext uri="{FF2B5EF4-FFF2-40B4-BE49-F238E27FC236}">
                <a16:creationId xmlns:a16="http://schemas.microsoft.com/office/drawing/2014/main" id="{C8D9F8F1-EB60-B04A-93DF-2CF540FD0005}"/>
              </a:ext>
            </a:extLst>
          </p:cNvPr>
          <p:cNvSpPr/>
          <p:nvPr/>
        </p:nvSpPr>
        <p:spPr>
          <a:xfrm>
            <a:off x="6647732" y="2492764"/>
            <a:ext cx="1454459" cy="2811860"/>
          </a:xfrm>
          <a:prstGeom prst="stripedRightArrow">
            <a:avLst>
              <a:gd name="adj1" fmla="val 65054"/>
              <a:gd name="adj2" fmla="val 19286"/>
            </a:avLst>
          </a:prstGeom>
          <a:solidFill>
            <a:srgbClr val="00B050">
              <a:alpha val="61961"/>
            </a:srgbClr>
          </a:solidFill>
          <a:ln w="25400">
            <a:solidFill>
              <a:srgbClr val="00B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fr-FR" sz="1600" b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8391B4-F168-8C42-95AA-69CD12425A29}"/>
              </a:ext>
            </a:extLst>
          </p:cNvPr>
          <p:cNvSpPr/>
          <p:nvPr/>
        </p:nvSpPr>
        <p:spPr>
          <a:xfrm>
            <a:off x="1556509" y="1347759"/>
            <a:ext cx="4743896" cy="1631216"/>
          </a:xfrm>
          <a:prstGeom prst="rect">
            <a:avLst/>
          </a:prstGeom>
          <a:solidFill>
            <a:schemeClr val="bg2">
              <a:lumMod val="75000"/>
              <a:alpha val="76000"/>
            </a:schemeClr>
          </a:solidFill>
          <a:ln w="28575">
            <a:solidFill>
              <a:schemeClr val="bg2">
                <a:lumMod val="50000"/>
              </a:schemeClr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extrusionH="76200">
            <a:extrusionClr>
              <a:schemeClr val="bg2"/>
            </a:extrusionClr>
          </a:sp3d>
        </p:spPr>
        <p:txBody>
          <a:bodyPr wrap="square">
            <a:spAutoFit/>
          </a:bodyPr>
          <a:lstStyle/>
          <a:p>
            <a:pPr marL="285750" indent="-285750" fontAlgn="base">
              <a:buFont typeface="Wingdings" pitchFamily="2" charset="2"/>
              <a:buChar char="q"/>
            </a:pPr>
            <a:r>
              <a:rPr lang="fr-FR" sz="1200" b="1">
                <a:solidFill>
                  <a:srgbClr val="000000"/>
                </a:solidFill>
                <a:latin typeface="Century Gothic" panose="020B0502020202020204" pitchFamily="34" charset="0"/>
              </a:rPr>
              <a:t>Exploration des caractéristiques des données​</a:t>
            </a:r>
            <a:endParaRPr lang="fr-FR" sz="12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/>
            <a:r>
              <a:rPr lang="fr-FR" sz="1200" b="1">
                <a:solidFill>
                  <a:srgbClr val="000000"/>
                </a:solidFill>
                <a:latin typeface="Century Gothic" panose="020B0502020202020204" pitchFamily="34" charset="0"/>
              </a:rPr>
              <a:t>       16 millions de lignes de données / 20 colonnes / 1,5 GB</a:t>
            </a:r>
          </a:p>
          <a:p>
            <a:pPr fontAlgn="base"/>
            <a:r>
              <a:rPr lang="en-US" sz="1200" b="1">
                <a:solidFill>
                  <a:srgbClr val="000000"/>
                </a:solidFill>
                <a:latin typeface="Century Gothic" panose="020B0502020202020204" pitchFamily="34" charset="0"/>
              </a:rPr>
              <a:t>​</a:t>
            </a:r>
            <a:endParaRPr lang="en-US" sz="1200" b="1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marL="285750" indent="-285750" fontAlgn="base">
              <a:buFont typeface="Wingdings" pitchFamily="2" charset="2"/>
              <a:buChar char="q"/>
            </a:pPr>
            <a:r>
              <a:rPr lang="fr-FR" sz="1200" b="1">
                <a:solidFill>
                  <a:srgbClr val="000000"/>
                </a:solidFill>
                <a:latin typeface="Century Gothic" panose="020B0502020202020204" pitchFamily="34" charset="0"/>
              </a:rPr>
              <a:t>Supprimer les colonnes nulles ou non essentiels</a:t>
            </a:r>
            <a:r>
              <a:rPr lang="en-US" sz="1200" b="1">
                <a:solidFill>
                  <a:srgbClr val="000000"/>
                </a:solidFill>
                <a:latin typeface="Century Gothic" panose="020B0502020202020204" pitchFamily="34" charset="0"/>
              </a:rPr>
              <a:t>​</a:t>
            </a:r>
            <a:endParaRPr lang="en-US" sz="12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/>
            <a:r>
              <a:rPr lang="fr-FR" sz="1200" b="1">
                <a:solidFill>
                  <a:srgbClr val="000000"/>
                </a:solidFill>
                <a:latin typeface="Century Gothic" panose="020B0502020202020204" pitchFamily="34" charset="0"/>
              </a:rPr>
              <a:t>      12 colonnes à retirer​</a:t>
            </a:r>
          </a:p>
          <a:p>
            <a:pPr fontAlgn="base"/>
            <a:endParaRPr lang="fr-FR" sz="1200" b="1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marL="285750" indent="-285750" fontAlgn="base">
              <a:buFont typeface="Wingdings" pitchFamily="2" charset="2"/>
              <a:buChar char="q"/>
            </a:pPr>
            <a:r>
              <a:rPr lang="fr-FR" sz="1100" b="1">
                <a:solidFill>
                  <a:srgbClr val="000000"/>
                </a:solidFill>
                <a:latin typeface="Century Gothic" panose="020B0502020202020204" pitchFamily="34" charset="0"/>
              </a:rPr>
              <a:t> </a:t>
            </a:r>
            <a:r>
              <a:rPr lang="fr-FR" sz="1200" b="1">
                <a:solidFill>
                  <a:srgbClr val="000000"/>
                </a:solidFill>
                <a:latin typeface="Century Gothic" panose="020B0502020202020204" pitchFamily="34" charset="0"/>
              </a:rPr>
              <a:t>Nettoyage de valeurs nulles et les lignes doublons</a:t>
            </a:r>
            <a:r>
              <a:rPr lang="en-US" sz="1200" b="1">
                <a:solidFill>
                  <a:srgbClr val="000000"/>
                </a:solidFill>
                <a:latin typeface="Century Gothic" panose="020B0502020202020204" pitchFamily="34" charset="0"/>
              </a:rPr>
              <a:t>​</a:t>
            </a:r>
            <a:endParaRPr lang="en-US" sz="12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/>
            <a:r>
              <a:rPr lang="fr-FR" sz="1200" b="1">
                <a:solidFill>
                  <a:srgbClr val="000000"/>
                </a:solidFill>
                <a:latin typeface="Century Gothic" panose="020B0502020202020204" pitchFamily="34" charset="0"/>
              </a:rPr>
              <a:t>      10% de lignes doublons</a:t>
            </a:r>
            <a:r>
              <a:rPr lang="en-US" sz="1200" b="1">
                <a:solidFill>
                  <a:srgbClr val="000000"/>
                </a:solidFill>
                <a:latin typeface="Century Gothic" panose="020B0502020202020204" pitchFamily="34" charset="0"/>
              </a:rPr>
              <a:t>​</a:t>
            </a:r>
            <a:endParaRPr lang="en-US" sz="1200" b="1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C70073F-CE6C-EF4C-AE15-C80153C02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FD500-A4DB-494C-B1FE-6F19D80117BD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725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5D0AC23E-E00A-4E1C-B6CE-9CDF3F9E3321}"/>
              </a:ext>
            </a:extLst>
          </p:cNvPr>
          <p:cNvSpPr txBox="1"/>
          <p:nvPr/>
        </p:nvSpPr>
        <p:spPr>
          <a:xfrm>
            <a:off x="1263198" y="1354266"/>
            <a:ext cx="4369997" cy="46092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fr-FR" b="1"/>
              <a:t>Visualisation Box Plot pour détecter les outliers (valeurs aberrantes)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endParaRPr lang="fr-FR" b="1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fr-FR" b="1"/>
              <a:t>Valeurs aberrantes au niveau 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/>
              <a:t>     Prix foncier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/>
              <a:t>     Surface m²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/>
              <a:t>     Nombre de pièces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endParaRPr lang="fr-FR" b="1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fr-FR" b="1"/>
              <a:t>Après nettoyage de outliers, on passe de 5 millions de ligne à 1 millions de lignes.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D3ADCB8-4E30-49D7-ADAC-4E30EDCD8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706" y="969997"/>
            <a:ext cx="4433511" cy="291447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217479C-7F40-4F30-9C6B-CF274AF3F164}"/>
              </a:ext>
            </a:extLst>
          </p:cNvPr>
          <p:cNvSpPr txBox="1"/>
          <p:nvPr/>
        </p:nvSpPr>
        <p:spPr>
          <a:xfrm>
            <a:off x="9089119" y="295951"/>
            <a:ext cx="1043930" cy="45429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b="1">
                <a:solidFill>
                  <a:schemeClr val="bg1"/>
                </a:solidFill>
              </a:rPr>
              <a:t>Outliers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9DBDB0-A664-4414-8E6C-1333BB0DC592}"/>
              </a:ext>
            </a:extLst>
          </p:cNvPr>
          <p:cNvSpPr/>
          <p:nvPr/>
        </p:nvSpPr>
        <p:spPr>
          <a:xfrm>
            <a:off x="1569124" y="285542"/>
            <a:ext cx="4526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>
                <a:solidFill>
                  <a:srgbClr val="002060"/>
                </a:solidFill>
              </a:rPr>
              <a:t>Dataset-Preprocessing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E2A307-7C86-4F4A-912B-E007A1C7EDA0}"/>
              </a:ext>
            </a:extLst>
          </p:cNvPr>
          <p:cNvSpPr/>
          <p:nvPr/>
        </p:nvSpPr>
        <p:spPr>
          <a:xfrm>
            <a:off x="2314616" y="757510"/>
            <a:ext cx="3070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solidFill>
                  <a:srgbClr val="C00000"/>
                </a:solidFill>
              </a:rPr>
              <a:t>Détection des « Outliers »</a:t>
            </a: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482FF22B-DAFA-4D6A-AFF5-774FF71D2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706" y="3887847"/>
            <a:ext cx="4433511" cy="2736551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C3F82810-4D72-48BA-8289-94079F01C1F9}"/>
              </a:ext>
            </a:extLst>
          </p:cNvPr>
          <p:cNvSpPr/>
          <p:nvPr/>
        </p:nvSpPr>
        <p:spPr>
          <a:xfrm>
            <a:off x="9004420" y="3993371"/>
            <a:ext cx="1322716" cy="1523999"/>
          </a:xfrm>
          <a:prstGeom prst="ellipse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CC470CCC-CC76-4499-ACC3-378759B5EB8D}"/>
              </a:ext>
            </a:extLst>
          </p:cNvPr>
          <p:cNvSpPr/>
          <p:nvPr/>
        </p:nvSpPr>
        <p:spPr>
          <a:xfrm>
            <a:off x="8949726" y="966458"/>
            <a:ext cx="1322716" cy="848265"/>
          </a:xfrm>
          <a:prstGeom prst="ellipse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0C9D263-CA98-EE41-AD97-F6DFE6844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FD500-A4DB-494C-B1FE-6F19D80117BD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201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6B0CC83-5BA4-4514-AD46-9B6544A111DF}"/>
              </a:ext>
            </a:extLst>
          </p:cNvPr>
          <p:cNvSpPr/>
          <p:nvPr/>
        </p:nvSpPr>
        <p:spPr>
          <a:xfrm>
            <a:off x="2378116" y="613485"/>
            <a:ext cx="4043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solidFill>
                  <a:srgbClr val="C00000"/>
                </a:solidFill>
              </a:rPr>
              <a:t>Etude de corrélation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FAB8D7-0E87-45B0-94D4-CAAAE7911669}"/>
              </a:ext>
            </a:extLst>
          </p:cNvPr>
          <p:cNvSpPr/>
          <p:nvPr/>
        </p:nvSpPr>
        <p:spPr>
          <a:xfrm>
            <a:off x="1702474" y="208589"/>
            <a:ext cx="4526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>
                <a:solidFill>
                  <a:srgbClr val="002060"/>
                </a:solidFill>
              </a:rPr>
              <a:t>Dataset-Preprocessing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A38A266-C198-4412-B2ED-C2E3AB2BB393}"/>
              </a:ext>
            </a:extLst>
          </p:cNvPr>
          <p:cNvSpPr txBox="1"/>
          <p:nvPr/>
        </p:nvSpPr>
        <p:spPr>
          <a:xfrm>
            <a:off x="10280724" y="1217503"/>
            <a:ext cx="2000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>
                <a:solidFill>
                  <a:srgbClr val="00B050"/>
                </a:solidFill>
              </a:rPr>
              <a:t>+ dépendants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F78767C-87B5-4E64-9551-2CB08CA6F2D6}"/>
              </a:ext>
            </a:extLst>
          </p:cNvPr>
          <p:cNvSpPr txBox="1"/>
          <p:nvPr/>
        </p:nvSpPr>
        <p:spPr>
          <a:xfrm>
            <a:off x="10280724" y="5267533"/>
            <a:ext cx="1695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>
                <a:solidFill>
                  <a:srgbClr val="C00000"/>
                </a:solidFill>
              </a:rPr>
              <a:t>- dépendants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C6FCF99D-31C5-460A-BFAE-526CDEFE096F}"/>
              </a:ext>
            </a:extLst>
          </p:cNvPr>
          <p:cNvCxnSpPr>
            <a:cxnSpLocks/>
          </p:cNvCxnSpPr>
          <p:nvPr/>
        </p:nvCxnSpPr>
        <p:spPr>
          <a:xfrm flipV="1">
            <a:off x="11316533" y="1781032"/>
            <a:ext cx="0" cy="329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4">
            <a:extLst>
              <a:ext uri="{FF2B5EF4-FFF2-40B4-BE49-F238E27FC236}">
                <a16:creationId xmlns:a16="http://schemas.microsoft.com/office/drawing/2014/main" id="{75C85BDE-EEFD-4F97-9555-27AC963D9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797" y="1115199"/>
            <a:ext cx="7042027" cy="5129316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AF216AA-1ECB-DE4C-AAB2-3DCCBB8D0720}"/>
              </a:ext>
            </a:extLst>
          </p:cNvPr>
          <p:cNvSpPr/>
          <p:nvPr/>
        </p:nvSpPr>
        <p:spPr>
          <a:xfrm>
            <a:off x="4886605" y="1739234"/>
            <a:ext cx="561695" cy="1296066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C00000"/>
              </a:solidFill>
              <a:highlight>
                <a:srgbClr val="FF0000"/>
              </a:highligh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88FAC7-4DED-9549-90AC-A1B262A31028}"/>
              </a:ext>
            </a:extLst>
          </p:cNvPr>
          <p:cNvSpPr/>
          <p:nvPr/>
        </p:nvSpPr>
        <p:spPr>
          <a:xfrm>
            <a:off x="5448300" y="1331803"/>
            <a:ext cx="1765300" cy="43264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C00000"/>
              </a:solidFill>
              <a:highlight>
                <a:srgbClr val="FF0000"/>
              </a:highlight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E7142B2-89FB-1941-BDC4-C590D92A1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FD500-A4DB-494C-B1FE-6F19D80117BD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760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74EEF31-5636-4E11-BEC1-BE465C523C28}"/>
              </a:ext>
            </a:extLst>
          </p:cNvPr>
          <p:cNvSpPr/>
          <p:nvPr/>
        </p:nvSpPr>
        <p:spPr>
          <a:xfrm>
            <a:off x="1689774" y="330848"/>
            <a:ext cx="4526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>
                <a:solidFill>
                  <a:srgbClr val="002060"/>
                </a:solidFill>
              </a:rPr>
              <a:t>Dataset-Preprocessing</a:t>
            </a:r>
          </a:p>
        </p:txBody>
      </p:sp>
      <p:pic>
        <p:nvPicPr>
          <p:cNvPr id="6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42B74960-5E73-49B4-8FB5-3D57A62BC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90" y="3471301"/>
            <a:ext cx="6001109" cy="2030699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7" name="Image 7" descr="Une image contenant table&#10;&#10;Description générée automatiquement">
            <a:extLst>
              <a:ext uri="{FF2B5EF4-FFF2-40B4-BE49-F238E27FC236}">
                <a16:creationId xmlns:a16="http://schemas.microsoft.com/office/drawing/2014/main" id="{16580AAC-0359-44B6-91A3-3859E7013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427" y="3538020"/>
            <a:ext cx="5323573" cy="1962530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D2F80E6-9612-4B23-A76C-97491F75D2FD}"/>
              </a:ext>
            </a:extLst>
          </p:cNvPr>
          <p:cNvSpPr/>
          <p:nvPr/>
        </p:nvSpPr>
        <p:spPr>
          <a:xfrm>
            <a:off x="2439597" y="741723"/>
            <a:ext cx="365640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b="1">
                <a:solidFill>
                  <a:srgbClr val="C00000"/>
                </a:solidFill>
              </a:rPr>
              <a:t>Agrégations des données</a:t>
            </a:r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281775C-C8F7-4E72-B3AF-0AFEC3A96479}"/>
              </a:ext>
            </a:extLst>
          </p:cNvPr>
          <p:cNvSpPr txBox="1"/>
          <p:nvPr/>
        </p:nvSpPr>
        <p:spPr>
          <a:xfrm>
            <a:off x="8174134" y="2299437"/>
            <a:ext cx="2700068" cy="646331"/>
          </a:xfrm>
          <a:prstGeom prst="rect">
            <a:avLst/>
          </a:prstGeom>
          <a:solidFill>
            <a:schemeClr val="bg2">
              <a:lumMod val="75000"/>
              <a:alpha val="76000"/>
            </a:schemeClr>
          </a:solidFill>
          <a:ln w="28575">
            <a:solidFill>
              <a:schemeClr val="bg2">
                <a:lumMod val="50000"/>
              </a:schemeClr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extrusionH="76200">
            <a:extrusionClr>
              <a:schemeClr val="bg2"/>
            </a:extrusionClr>
          </a:sp3d>
        </p:spPr>
        <p:txBody>
          <a:bodyPr wrap="square">
            <a:spAutoFit/>
          </a:bodyPr>
          <a:lstStyle>
            <a:defPPr>
              <a:defRPr lang="fr-FR"/>
            </a:defPPr>
            <a:lvl1pPr indent="0" algn="ctr" fontAlgn="base">
              <a:buFont typeface="Wingdings" pitchFamily="2" charset="2"/>
              <a:buNone/>
              <a:defRPr sz="1200" b="1">
                <a:solidFill>
                  <a:srgbClr val="00000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Moyenne âge = age_mean</a:t>
            </a:r>
          </a:p>
          <a:p>
            <a:r>
              <a:rPr lang="fr-FR"/>
              <a:t>Variation standard = age_std</a:t>
            </a:r>
          </a:p>
          <a:p>
            <a:r>
              <a:rPr lang="fr-FR"/>
              <a:t>Médian âge = mean_age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BFAA5B-3A24-4F60-893E-90F54AE9904E}"/>
              </a:ext>
            </a:extLst>
          </p:cNvPr>
          <p:cNvSpPr/>
          <p:nvPr/>
        </p:nvSpPr>
        <p:spPr>
          <a:xfrm>
            <a:off x="2729728" y="3506694"/>
            <a:ext cx="1252556" cy="196253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C0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D036CC-DC6F-47C5-946C-F9AD89FE8F6B}"/>
              </a:ext>
            </a:extLst>
          </p:cNvPr>
          <p:cNvSpPr/>
          <p:nvPr/>
        </p:nvSpPr>
        <p:spPr>
          <a:xfrm>
            <a:off x="5294032" y="3506694"/>
            <a:ext cx="1149605" cy="196253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C0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67366E-51D4-46F3-9758-85F4FBE14DD7}"/>
              </a:ext>
            </a:extLst>
          </p:cNvPr>
          <p:cNvSpPr/>
          <p:nvPr/>
        </p:nvSpPr>
        <p:spPr>
          <a:xfrm>
            <a:off x="8174134" y="3604998"/>
            <a:ext cx="3041286" cy="189555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C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B6197C-4B22-4BEF-B69C-E184D427B67A}"/>
              </a:ext>
            </a:extLst>
          </p:cNvPr>
          <p:cNvSpPr/>
          <p:nvPr/>
        </p:nvSpPr>
        <p:spPr>
          <a:xfrm>
            <a:off x="11215420" y="3604998"/>
            <a:ext cx="976580" cy="189555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C00000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D06E68E-1835-4F3E-9381-B2560C2026B5}"/>
              </a:ext>
            </a:extLst>
          </p:cNvPr>
          <p:cNvSpPr txBox="1"/>
          <p:nvPr/>
        </p:nvSpPr>
        <p:spPr>
          <a:xfrm>
            <a:off x="8174134" y="3089033"/>
            <a:ext cx="2700068" cy="276999"/>
          </a:xfrm>
          <a:prstGeom prst="rect">
            <a:avLst/>
          </a:prstGeom>
          <a:solidFill>
            <a:schemeClr val="bg2">
              <a:lumMod val="75000"/>
              <a:alpha val="76000"/>
            </a:schemeClr>
          </a:solidFill>
          <a:ln w="28575">
            <a:solidFill>
              <a:schemeClr val="bg2">
                <a:lumMod val="50000"/>
              </a:schemeClr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extrusionH="76200">
            <a:extrusionClr>
              <a:schemeClr val="bg2"/>
            </a:extrusionClr>
          </a:sp3d>
        </p:spPr>
        <p:txBody>
          <a:bodyPr wrap="square">
            <a:spAutoFit/>
          </a:bodyPr>
          <a:lstStyle>
            <a:defPPr>
              <a:defRPr lang="fr-FR"/>
            </a:defPPr>
            <a:lvl1pPr indent="0" algn="ctr" fontAlgn="base">
              <a:buFont typeface="Wingdings" pitchFamily="2" charset="2"/>
              <a:buNone/>
              <a:defRPr sz="1200" b="1">
                <a:solidFill>
                  <a:srgbClr val="00000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Population par commune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12D13E6-940F-4166-8B58-E4C37E364F16}"/>
              </a:ext>
            </a:extLst>
          </p:cNvPr>
          <p:cNvSpPr txBox="1"/>
          <p:nvPr/>
        </p:nvSpPr>
        <p:spPr>
          <a:xfrm>
            <a:off x="1868310" y="3112038"/>
            <a:ext cx="3246408" cy="276999"/>
          </a:xfrm>
          <a:prstGeom prst="rect">
            <a:avLst/>
          </a:prstGeom>
          <a:solidFill>
            <a:schemeClr val="bg2">
              <a:lumMod val="75000"/>
              <a:alpha val="76000"/>
            </a:schemeClr>
          </a:solidFill>
          <a:ln w="28575">
            <a:solidFill>
              <a:schemeClr val="bg2">
                <a:lumMod val="50000"/>
              </a:schemeClr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extrusionH="76200">
            <a:extrusionClr>
              <a:schemeClr val="bg2"/>
            </a:extrusionClr>
          </a:sp3d>
        </p:spPr>
        <p:txBody>
          <a:bodyPr wrap="square">
            <a:spAutoFit/>
          </a:bodyPr>
          <a:lstStyle>
            <a:defPPr>
              <a:defRPr lang="fr-FR"/>
            </a:defPPr>
            <a:lvl1pPr marL="285750" indent="-285750" fontAlgn="base">
              <a:buFont typeface="Wingdings" pitchFamily="2" charset="2"/>
              <a:buChar char="q"/>
              <a:defRPr sz="1200" b="1">
                <a:solidFill>
                  <a:srgbClr val="000000"/>
                </a:solidFill>
                <a:latin typeface="Century Gothic" panose="020B0502020202020204" pitchFamily="34" charset="0"/>
              </a:defRPr>
            </a:lvl1pPr>
          </a:lstStyle>
          <a:p>
            <a:pPr marL="0" indent="0" algn="ctr">
              <a:buNone/>
            </a:pPr>
            <a:r>
              <a:rPr lang="fr-FR"/>
              <a:t>Données démographiques initiales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576152F-5755-4187-86CC-B1DAC52D1AF5}"/>
              </a:ext>
            </a:extLst>
          </p:cNvPr>
          <p:cNvSpPr txBox="1"/>
          <p:nvPr/>
        </p:nvSpPr>
        <p:spPr>
          <a:xfrm>
            <a:off x="1689774" y="1224029"/>
            <a:ext cx="3749614" cy="30777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400" b="1">
                <a:solidFill>
                  <a:schemeClr val="bg1"/>
                </a:solidFill>
              </a:rPr>
              <a:t>Exemple : données démographiques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E51E2B7-D8FB-8B4D-8920-E0B44BBFA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FD500-A4DB-494C-B1FE-6F19D80117BD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67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6" grpId="0" animBg="1"/>
      <p:bldP spid="18" grpId="0" animBg="1"/>
      <p:bldP spid="21" grpId="0" animBg="1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77C9A45D-A7AB-43E5-9254-EC3B08CE3183}"/>
              </a:ext>
            </a:extLst>
          </p:cNvPr>
          <p:cNvSpPr/>
          <p:nvPr/>
        </p:nvSpPr>
        <p:spPr>
          <a:xfrm>
            <a:off x="860900" y="1458121"/>
            <a:ext cx="3203023" cy="67313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600" b="1">
                <a:solidFill>
                  <a:schemeClr val="bg1"/>
                </a:solidFill>
              </a:rPr>
              <a:t>Données géographiques des communes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D64BAEF3-904D-453F-878A-2F1D855A98C1}"/>
              </a:ext>
            </a:extLst>
          </p:cNvPr>
          <p:cNvSpPr/>
          <p:nvPr/>
        </p:nvSpPr>
        <p:spPr>
          <a:xfrm>
            <a:off x="4735090" y="1458121"/>
            <a:ext cx="3203023" cy="67826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600" b="1">
                <a:solidFill>
                  <a:schemeClr val="bg1"/>
                </a:solidFill>
              </a:rPr>
              <a:t>Données sur l’âge et la population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1BDE2BFB-3F69-45F4-B53D-6752AD4CD1DA}"/>
              </a:ext>
            </a:extLst>
          </p:cNvPr>
          <p:cNvSpPr/>
          <p:nvPr/>
        </p:nvSpPr>
        <p:spPr>
          <a:xfrm>
            <a:off x="8695544" y="1458121"/>
            <a:ext cx="3203023" cy="67313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600" b="1">
                <a:solidFill>
                  <a:schemeClr val="bg1"/>
                </a:solidFill>
              </a:rPr>
              <a:t>Données sur les revenus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75C76E0-A661-4B7F-AE99-36799C3E3735}"/>
              </a:ext>
            </a:extLst>
          </p:cNvPr>
          <p:cNvSpPr/>
          <p:nvPr/>
        </p:nvSpPr>
        <p:spPr>
          <a:xfrm>
            <a:off x="4642217" y="4253671"/>
            <a:ext cx="3203023" cy="678266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600" b="1">
                <a:solidFill>
                  <a:schemeClr val="bg1"/>
                </a:solidFill>
              </a:rPr>
              <a:t>Données sur les transactions foncières 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B0AC2B76-2C16-4B56-B345-0DB735422010}"/>
              </a:ext>
            </a:extLst>
          </p:cNvPr>
          <p:cNvSpPr/>
          <p:nvPr/>
        </p:nvSpPr>
        <p:spPr>
          <a:xfrm>
            <a:off x="4637665" y="2978566"/>
            <a:ext cx="3212125" cy="68639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600" b="1">
                <a:solidFill>
                  <a:schemeClr val="bg1"/>
                </a:solidFill>
              </a:rPr>
              <a:t>Données sur  la population, revenus  et communes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6D5DC150-3F92-444C-BECE-69798C276D3B}"/>
              </a:ext>
            </a:extLst>
          </p:cNvPr>
          <p:cNvSpPr/>
          <p:nvPr/>
        </p:nvSpPr>
        <p:spPr>
          <a:xfrm>
            <a:off x="4557622" y="5539948"/>
            <a:ext cx="3343456" cy="67826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600" b="1">
                <a:solidFill>
                  <a:schemeClr val="bg1"/>
                </a:solidFill>
              </a:rPr>
              <a:t>Données globales sur les transactions par communes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17DD878-2FAC-478C-9375-A26952770F19}"/>
              </a:ext>
            </a:extLst>
          </p:cNvPr>
          <p:cNvSpPr/>
          <p:nvPr/>
        </p:nvSpPr>
        <p:spPr>
          <a:xfrm>
            <a:off x="1694206" y="319033"/>
            <a:ext cx="4526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>
                <a:solidFill>
                  <a:srgbClr val="002060"/>
                </a:solidFill>
              </a:rPr>
              <a:t>Dataset-Preprocessing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C15A7A2-11B5-48D9-80DE-69A803A64F18}"/>
              </a:ext>
            </a:extLst>
          </p:cNvPr>
          <p:cNvSpPr/>
          <p:nvPr/>
        </p:nvSpPr>
        <p:spPr>
          <a:xfrm>
            <a:off x="2168615" y="803737"/>
            <a:ext cx="576949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b="1">
                <a:solidFill>
                  <a:srgbClr val="C00000"/>
                </a:solidFill>
              </a:rPr>
              <a:t>Etapes de fusion des données</a:t>
            </a:r>
          </a:p>
        </p:txBody>
      </p:sp>
      <p:sp>
        <p:nvSpPr>
          <p:cNvPr id="7" name="Signe Plus 6">
            <a:extLst>
              <a:ext uri="{FF2B5EF4-FFF2-40B4-BE49-F238E27FC236}">
                <a16:creationId xmlns:a16="http://schemas.microsoft.com/office/drawing/2014/main" id="{4E054F40-220F-425C-8F33-36018D4965A4}"/>
              </a:ext>
            </a:extLst>
          </p:cNvPr>
          <p:cNvSpPr/>
          <p:nvPr/>
        </p:nvSpPr>
        <p:spPr>
          <a:xfrm>
            <a:off x="4100423" y="1561381"/>
            <a:ext cx="546339" cy="46007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Signe Plus 17">
            <a:extLst>
              <a:ext uri="{FF2B5EF4-FFF2-40B4-BE49-F238E27FC236}">
                <a16:creationId xmlns:a16="http://schemas.microsoft.com/office/drawing/2014/main" id="{100484D5-ADBA-43B0-928E-3084870D1517}"/>
              </a:ext>
            </a:extLst>
          </p:cNvPr>
          <p:cNvSpPr/>
          <p:nvPr/>
        </p:nvSpPr>
        <p:spPr>
          <a:xfrm>
            <a:off x="8068574" y="1561381"/>
            <a:ext cx="546339" cy="46007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Signe Plus 18">
            <a:extLst>
              <a:ext uri="{FF2B5EF4-FFF2-40B4-BE49-F238E27FC236}">
                <a16:creationId xmlns:a16="http://schemas.microsoft.com/office/drawing/2014/main" id="{0D1B6F4B-F8BC-43A2-8F61-AD97212AC870}"/>
              </a:ext>
            </a:extLst>
          </p:cNvPr>
          <p:cNvSpPr/>
          <p:nvPr/>
        </p:nvSpPr>
        <p:spPr>
          <a:xfrm>
            <a:off x="5955102" y="3746739"/>
            <a:ext cx="546339" cy="46007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t égal à 7">
            <a:extLst>
              <a:ext uri="{FF2B5EF4-FFF2-40B4-BE49-F238E27FC236}">
                <a16:creationId xmlns:a16="http://schemas.microsoft.com/office/drawing/2014/main" id="{F0FAF7E0-DE15-4357-9F71-49CC8DE1527A}"/>
              </a:ext>
            </a:extLst>
          </p:cNvPr>
          <p:cNvSpPr/>
          <p:nvPr/>
        </p:nvSpPr>
        <p:spPr>
          <a:xfrm>
            <a:off x="5926347" y="2323380"/>
            <a:ext cx="589471" cy="53196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Est égal à 19">
            <a:extLst>
              <a:ext uri="{FF2B5EF4-FFF2-40B4-BE49-F238E27FC236}">
                <a16:creationId xmlns:a16="http://schemas.microsoft.com/office/drawing/2014/main" id="{ABFA98C3-6C45-4CAE-BFA5-53F83E9E8E1C}"/>
              </a:ext>
            </a:extLst>
          </p:cNvPr>
          <p:cNvSpPr/>
          <p:nvPr/>
        </p:nvSpPr>
        <p:spPr>
          <a:xfrm>
            <a:off x="5940724" y="4940059"/>
            <a:ext cx="589471" cy="53196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4D664D0-5A75-4DEA-A957-2A54FBF2C998}"/>
              </a:ext>
            </a:extLst>
          </p:cNvPr>
          <p:cNvSpPr txBox="1"/>
          <p:nvPr/>
        </p:nvSpPr>
        <p:spPr>
          <a:xfrm>
            <a:off x="8619765" y="5599083"/>
            <a:ext cx="2786332" cy="646331"/>
          </a:xfrm>
          <a:prstGeom prst="rect">
            <a:avLst/>
          </a:prstGeom>
          <a:solidFill>
            <a:srgbClr val="7030A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>
                <a:solidFill>
                  <a:schemeClr val="bg1"/>
                </a:solidFill>
              </a:rPr>
              <a:t>Environ 50,000 lignes de données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4E43516-33FD-6344-AFF0-492DF037B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FD500-A4DB-494C-B1FE-6F19D80117BD}" type="slidenum">
              <a:rPr lang="fr-FR" smtClean="0"/>
              <a:pPr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256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32" grpId="0" animBg="1"/>
      <p:bldP spid="7" grpId="0" animBg="1"/>
      <p:bldP spid="18" grpId="0" animBg="1"/>
      <p:bldP spid="19" grpId="0" animBg="1"/>
      <p:bldP spid="8" grpId="0" animBg="1"/>
      <p:bldP spid="20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F31B66B-490E-4B12-9386-70D8D0AC1A6A}"/>
              </a:ext>
            </a:extLst>
          </p:cNvPr>
          <p:cNvSpPr/>
          <p:nvPr/>
        </p:nvSpPr>
        <p:spPr>
          <a:xfrm>
            <a:off x="1642212" y="333100"/>
            <a:ext cx="4526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>
                <a:solidFill>
                  <a:srgbClr val="002060"/>
                </a:solidFill>
              </a:rPr>
              <a:t>Dataset-Preprocessing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A2DD8A-CE3F-4922-A6EA-337E9CF77837}"/>
              </a:ext>
            </a:extLst>
          </p:cNvPr>
          <p:cNvSpPr/>
          <p:nvPr/>
        </p:nvSpPr>
        <p:spPr>
          <a:xfrm>
            <a:off x="1777041" y="664182"/>
            <a:ext cx="576949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b="1">
                <a:solidFill>
                  <a:srgbClr val="C00000"/>
                </a:solidFill>
              </a:rPr>
              <a:t>Exemple de fusion des données :</a:t>
            </a:r>
            <a:endParaRPr lang="fr-FR"/>
          </a:p>
        </p:txBody>
      </p:sp>
      <p:pic>
        <p:nvPicPr>
          <p:cNvPr id="5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C48CFD18-F3EB-49B8-9112-17688C97B9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00" b="1961"/>
          <a:stretch/>
        </p:blipFill>
        <p:spPr>
          <a:xfrm>
            <a:off x="6387144" y="1936894"/>
            <a:ext cx="5503844" cy="1872521"/>
          </a:xfrm>
          <a:prstGeom prst="rect">
            <a:avLst/>
          </a:prstGeom>
          <a:ln w="31750">
            <a:solidFill>
              <a:srgbClr val="00B050"/>
            </a:solidFill>
          </a:ln>
        </p:spPr>
      </p:pic>
      <p:pic>
        <p:nvPicPr>
          <p:cNvPr id="10" name="Image 10" descr="Une image contenant table&#10;&#10;Description générée automatiquement">
            <a:extLst>
              <a:ext uri="{FF2B5EF4-FFF2-40B4-BE49-F238E27FC236}">
                <a16:creationId xmlns:a16="http://schemas.microsoft.com/office/drawing/2014/main" id="{A7CF28A6-F918-457F-B310-B1743EA34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7041" y="4599866"/>
            <a:ext cx="9169879" cy="2161738"/>
          </a:xfrm>
          <a:prstGeom prst="rect">
            <a:avLst/>
          </a:prstGeom>
          <a:ln w="31750">
            <a:solidFill>
              <a:srgbClr val="002060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058CAC1-616D-4463-B82A-4CED19FAC11B}"/>
              </a:ext>
            </a:extLst>
          </p:cNvPr>
          <p:cNvSpPr/>
          <p:nvPr/>
        </p:nvSpPr>
        <p:spPr>
          <a:xfrm>
            <a:off x="8676736" y="1935193"/>
            <a:ext cx="488829" cy="186905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556688-8AAE-4B39-A98E-B966DA15EB23}"/>
              </a:ext>
            </a:extLst>
          </p:cNvPr>
          <p:cNvSpPr/>
          <p:nvPr/>
        </p:nvSpPr>
        <p:spPr>
          <a:xfrm>
            <a:off x="2605178" y="4610818"/>
            <a:ext cx="661357" cy="2055959"/>
          </a:xfrm>
          <a:prstGeom prst="rect">
            <a:avLst/>
          </a:prstGeom>
          <a:noFill/>
          <a:ln w="317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218C226-CD9D-46B4-A4AC-4097B4C79BA4}"/>
              </a:ext>
            </a:extLst>
          </p:cNvPr>
          <p:cNvSpPr txBox="1"/>
          <p:nvPr/>
        </p:nvSpPr>
        <p:spPr>
          <a:xfrm>
            <a:off x="4027236" y="3968135"/>
            <a:ext cx="4061462" cy="3077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400" b="1">
                <a:solidFill>
                  <a:schemeClr val="bg1"/>
                </a:solidFill>
              </a:rPr>
              <a:t>Fusion par rapport à la colonne Code Postal</a:t>
            </a:r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A8F639-18FD-4099-90BF-1379970425F5}"/>
              </a:ext>
            </a:extLst>
          </p:cNvPr>
          <p:cNvSpPr/>
          <p:nvPr/>
        </p:nvSpPr>
        <p:spPr>
          <a:xfrm>
            <a:off x="9746413" y="1173266"/>
            <a:ext cx="2127847" cy="73324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200" b="1">
                <a:solidFill>
                  <a:schemeClr val="bg1"/>
                </a:solidFill>
              </a:rPr>
              <a:t>Données de transactions immobilières :</a:t>
            </a:r>
          </a:p>
          <a:p>
            <a:pPr algn="ctr"/>
            <a:r>
              <a:rPr lang="fr-FR" sz="1200" b="1">
                <a:solidFill>
                  <a:schemeClr val="bg1"/>
                </a:solidFill>
                <a:ea typeface="+mn-lt"/>
                <a:cs typeface="+mn-lt"/>
              </a:rPr>
              <a:t>des millions de lignes</a:t>
            </a:r>
            <a:endParaRPr lang="fr-FR" sz="1200" b="1">
              <a:solidFill>
                <a:schemeClr val="bg1"/>
              </a:solidFill>
            </a:endParaRPr>
          </a:p>
        </p:txBody>
      </p:sp>
      <p:sp>
        <p:nvSpPr>
          <p:cNvPr id="23" name="Flèche : bas 22">
            <a:extLst>
              <a:ext uri="{FF2B5EF4-FFF2-40B4-BE49-F238E27FC236}">
                <a16:creationId xmlns:a16="http://schemas.microsoft.com/office/drawing/2014/main" id="{4F66D039-C3F7-49CE-A09E-8307DDBB58C0}"/>
              </a:ext>
            </a:extLst>
          </p:cNvPr>
          <p:cNvSpPr/>
          <p:nvPr/>
        </p:nvSpPr>
        <p:spPr>
          <a:xfrm>
            <a:off x="5867163" y="4210095"/>
            <a:ext cx="301925" cy="316302"/>
          </a:xfrm>
          <a:prstGeom prst="down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C0C90AD-BBC4-45F3-B3B1-80FD354ED773}"/>
              </a:ext>
            </a:extLst>
          </p:cNvPr>
          <p:cNvSpPr/>
          <p:nvPr/>
        </p:nvSpPr>
        <p:spPr>
          <a:xfrm>
            <a:off x="7234685" y="4653949"/>
            <a:ext cx="1708027" cy="2041582"/>
          </a:xfrm>
          <a:prstGeom prst="rect">
            <a:avLst/>
          </a:prstGeom>
          <a:noFill/>
          <a:ln w="317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B62A3A73-43B8-4FD8-A974-5AC08E2C0E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478" y="1950311"/>
            <a:ext cx="5963728" cy="1868411"/>
          </a:xfrm>
          <a:prstGeom prst="rect">
            <a:avLst/>
          </a:prstGeom>
          <a:ln w="31750">
            <a:solidFill>
              <a:srgbClr val="FFC000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1AFC328-017F-49D5-A5DF-7912806E4CA6}"/>
              </a:ext>
            </a:extLst>
          </p:cNvPr>
          <p:cNvSpPr/>
          <p:nvPr/>
        </p:nvSpPr>
        <p:spPr>
          <a:xfrm>
            <a:off x="229078" y="1138852"/>
            <a:ext cx="2918602" cy="79075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200" b="1">
                <a:solidFill>
                  <a:schemeClr val="bg1"/>
                </a:solidFill>
              </a:rPr>
              <a:t>Données géographique, revenus, démographiques des  communes : </a:t>
            </a:r>
          </a:p>
          <a:p>
            <a:pPr algn="ctr"/>
            <a:r>
              <a:rPr lang="fr-FR" sz="1200" b="1">
                <a:solidFill>
                  <a:schemeClr val="bg1"/>
                </a:solidFill>
              </a:rPr>
              <a:t>des milliers de lignes</a:t>
            </a:r>
            <a:endParaRPr lang="fr-FR" sz="120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FE2303-E491-4D9B-864C-99ED060D99EA}"/>
              </a:ext>
            </a:extLst>
          </p:cNvPr>
          <p:cNvSpPr/>
          <p:nvPr/>
        </p:nvSpPr>
        <p:spPr>
          <a:xfrm>
            <a:off x="677654" y="1947892"/>
            <a:ext cx="503206" cy="1869054"/>
          </a:xfrm>
          <a:prstGeom prst="rect">
            <a:avLst/>
          </a:prstGeom>
          <a:noFill/>
          <a:ln w="317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6446B0-597A-4DBD-89A0-6B8848E89102}"/>
              </a:ext>
            </a:extLst>
          </p:cNvPr>
          <p:cNvSpPr/>
          <p:nvPr/>
        </p:nvSpPr>
        <p:spPr>
          <a:xfrm>
            <a:off x="8959968" y="4639572"/>
            <a:ext cx="1969696" cy="2055959"/>
          </a:xfrm>
          <a:prstGeom prst="rect">
            <a:avLst/>
          </a:prstGeom>
          <a:noFill/>
          <a:ln w="31750">
            <a:solidFill>
              <a:srgbClr val="2E28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601346-6EB2-48A7-B204-D99092701A94}"/>
              </a:ext>
            </a:extLst>
          </p:cNvPr>
          <p:cNvSpPr/>
          <p:nvPr/>
        </p:nvSpPr>
        <p:spPr>
          <a:xfrm>
            <a:off x="4396595" y="4610819"/>
            <a:ext cx="2789207" cy="2078962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BBEA8B6-089B-9742-AFBD-220E31131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FD500-A4DB-494C-B1FE-6F19D80117BD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574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22" grpId="0" animBg="1"/>
      <p:bldP spid="23" grpId="0" animBg="1"/>
      <p:bldP spid="25" grpId="0" animBg="1"/>
      <p:bldP spid="26" grpId="0" animBg="1"/>
      <p:bldP spid="2" grpId="0" animBg="1"/>
      <p:bldP spid="16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8158B1F-1C7D-4755-BC68-0F2AA9B522FE}"/>
              </a:ext>
            </a:extLst>
          </p:cNvPr>
          <p:cNvSpPr/>
          <p:nvPr/>
        </p:nvSpPr>
        <p:spPr>
          <a:xfrm>
            <a:off x="1569124" y="227385"/>
            <a:ext cx="4526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>
                <a:solidFill>
                  <a:srgbClr val="002060"/>
                </a:solidFill>
              </a:rPr>
              <a:t>Exploitation des données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867" y="2514759"/>
            <a:ext cx="5772150" cy="398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6B008C0-0EDB-42A9-8B9A-AEE548360C1B}"/>
              </a:ext>
            </a:extLst>
          </p:cNvPr>
          <p:cNvSpPr/>
          <p:nvPr/>
        </p:nvSpPr>
        <p:spPr>
          <a:xfrm>
            <a:off x="2274189" y="714636"/>
            <a:ext cx="404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solidFill>
                  <a:srgbClr val="C00000"/>
                </a:solidFill>
              </a:rPr>
              <a:t>Valeur foncière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D0AC23E-E00A-4E1C-B6CE-9CDF3F9E3321}"/>
              </a:ext>
            </a:extLst>
          </p:cNvPr>
          <p:cNvSpPr txBox="1"/>
          <p:nvPr/>
        </p:nvSpPr>
        <p:spPr>
          <a:xfrm>
            <a:off x="3210614" y="1288844"/>
            <a:ext cx="5992655" cy="830997"/>
          </a:xfrm>
          <a:prstGeom prst="rect">
            <a:avLst/>
          </a:prstGeom>
          <a:solidFill>
            <a:schemeClr val="bg2">
              <a:lumMod val="75000"/>
              <a:alpha val="76000"/>
            </a:schemeClr>
          </a:solidFill>
          <a:ln w="28575">
            <a:solidFill>
              <a:schemeClr val="bg2">
                <a:lumMod val="50000"/>
              </a:schemeClr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extrusionH="76200">
            <a:extrusionClr>
              <a:schemeClr val="bg2"/>
            </a:extrusionClr>
          </a:sp3d>
        </p:spPr>
        <p:txBody>
          <a:bodyPr wrap="square" rtlCol="0" anchor="ctr">
            <a:spAutoFit/>
          </a:bodyPr>
          <a:lstStyle>
            <a:defPPr>
              <a:defRPr lang="fr-FR"/>
            </a:defPPr>
            <a:lvl1pPr marL="285750" indent="-285750">
              <a:buFont typeface="Wingdings" pitchFamily="2" charset="2"/>
              <a:buChar char="q"/>
              <a:defRPr sz="16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fr-FR">
                <a:solidFill>
                  <a:schemeClr val="tx1"/>
                </a:solidFill>
              </a:rPr>
              <a:t>Valeur foncière médiane : ~350K euros</a:t>
            </a:r>
          </a:p>
          <a:p>
            <a:endParaRPr lang="fr-FR">
              <a:solidFill>
                <a:schemeClr val="tx1"/>
              </a:solidFill>
            </a:endParaRPr>
          </a:p>
          <a:p>
            <a:r>
              <a:rPr lang="fr-FR">
                <a:solidFill>
                  <a:schemeClr val="tx1"/>
                </a:solidFill>
              </a:rPr>
              <a:t>Valeur foncière se trouve entre 250K et 450K euros</a:t>
            </a:r>
          </a:p>
        </p:txBody>
      </p:sp>
    </p:spTree>
    <p:extLst>
      <p:ext uri="{BB962C8B-B14F-4D97-AF65-F5344CB8AC3E}">
        <p14:creationId xmlns:p14="http://schemas.microsoft.com/office/powerpoint/2010/main" val="1834501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B86466E-98DC-41EB-8C7C-DE83D004F0A7}"/>
              </a:ext>
            </a:extLst>
          </p:cNvPr>
          <p:cNvSpPr/>
          <p:nvPr/>
        </p:nvSpPr>
        <p:spPr>
          <a:xfrm>
            <a:off x="1737955" y="2220307"/>
            <a:ext cx="4358045" cy="378885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4170" lvl="1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fr-FR" b="1" dirty="0">
                <a:solidFill>
                  <a:schemeClr val="bg2">
                    <a:lumMod val="10000"/>
                  </a:schemeClr>
                </a:solidFill>
                <a:latin typeface="Calibri"/>
                <a:cs typeface="Calibri"/>
              </a:rPr>
              <a:t>Préambule DATASCIENCE</a:t>
            </a:r>
          </a:p>
          <a:p>
            <a:pPr marL="344170" lvl="1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fr-FR" b="1" dirty="0">
                <a:solidFill>
                  <a:schemeClr val="bg2">
                    <a:lumMod val="10000"/>
                  </a:schemeClr>
                </a:solidFill>
                <a:latin typeface="Calibri"/>
                <a:cs typeface="Calibri"/>
              </a:rPr>
              <a:t>Introduction projet</a:t>
            </a:r>
          </a:p>
          <a:p>
            <a:pPr marL="344170" lvl="1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fr-FR" b="1" dirty="0">
                <a:solidFill>
                  <a:schemeClr val="bg2">
                    <a:lumMod val="10000"/>
                  </a:schemeClr>
                </a:solidFill>
                <a:latin typeface="Calibri"/>
                <a:cs typeface="Calibri"/>
              </a:rPr>
              <a:t>Planification du projet</a:t>
            </a:r>
            <a:endParaRPr lang="fr-FR" b="1" dirty="0">
              <a:solidFill>
                <a:schemeClr val="bg2">
                  <a:lumMod val="1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marL="344170" lvl="1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fr-FR" b="1" dirty="0">
                <a:solidFill>
                  <a:schemeClr val="bg2">
                    <a:lumMod val="10000"/>
                  </a:schemeClr>
                </a:solidFill>
                <a:latin typeface="Calibri"/>
                <a:cs typeface="Calibri"/>
              </a:rPr>
              <a:t>Description des données</a:t>
            </a:r>
            <a:endParaRPr lang="fr-FR" b="1" dirty="0">
              <a:solidFill>
                <a:schemeClr val="bg2">
                  <a:lumMod val="10000"/>
                </a:schemeClr>
              </a:solidFill>
              <a:latin typeface="Calibri" pitchFamily="34" charset="0"/>
              <a:cs typeface="Calibri"/>
            </a:endParaRPr>
          </a:p>
          <a:p>
            <a:pPr marL="344170" lvl="1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fr-FR" b="1" dirty="0">
                <a:solidFill>
                  <a:schemeClr val="bg2">
                    <a:lumMod val="10000"/>
                  </a:schemeClr>
                </a:solidFill>
                <a:latin typeface="Calibri"/>
                <a:cs typeface="Calibri"/>
              </a:rPr>
              <a:t>Prétraitement des données</a:t>
            </a:r>
            <a:endParaRPr lang="fr-FR" b="1" dirty="0">
              <a:solidFill>
                <a:schemeClr val="bg2">
                  <a:lumMod val="1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marL="344170" lvl="1" indent="-342900">
              <a:lnSpc>
                <a:spcPct val="150000"/>
              </a:lnSpc>
              <a:buAutoNum type="arabicPeriod"/>
              <a:defRPr/>
            </a:pPr>
            <a:r>
              <a:rPr lang="fr-FR" b="1" dirty="0">
                <a:solidFill>
                  <a:schemeClr val="bg2">
                    <a:lumMod val="10000"/>
                  </a:schemeClr>
                </a:solidFill>
                <a:latin typeface="Calibri"/>
                <a:cs typeface="Calibri"/>
              </a:rPr>
              <a:t>Analyse exploratoire de données</a:t>
            </a:r>
          </a:p>
          <a:p>
            <a:pPr marL="344170" lvl="1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fr-FR" b="1" dirty="0">
                <a:solidFill>
                  <a:schemeClr val="bg2">
                    <a:lumMod val="10000"/>
                  </a:schemeClr>
                </a:solidFill>
                <a:latin typeface="Calibri"/>
                <a:cs typeface="Calibri"/>
              </a:rPr>
              <a:t>Algorithmes « Machine Learning »</a:t>
            </a:r>
            <a:endParaRPr lang="fr-FR" b="1" dirty="0">
              <a:solidFill>
                <a:schemeClr val="bg2">
                  <a:lumMod val="1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marL="344170" lvl="1" indent="-342900">
              <a:lnSpc>
                <a:spcPct val="150000"/>
              </a:lnSpc>
              <a:buAutoNum type="arabicPeriod"/>
              <a:defRPr/>
            </a:pPr>
            <a:r>
              <a:rPr lang="fr-FR" b="1" dirty="0">
                <a:solidFill>
                  <a:schemeClr val="bg2">
                    <a:lumMod val="10000"/>
                  </a:schemeClr>
                </a:solidFill>
                <a:latin typeface="Calibri"/>
                <a:cs typeface="Calibri"/>
              </a:rPr>
              <a:t>Conclusion </a:t>
            </a:r>
          </a:p>
          <a:p>
            <a:pPr marL="1270" lvl="1">
              <a:lnSpc>
                <a:spcPct val="150000"/>
              </a:lnSpc>
              <a:defRPr/>
            </a:pPr>
            <a:endParaRPr lang="en-US" b="1" dirty="0">
              <a:solidFill>
                <a:schemeClr val="bg2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F6E36D48-D537-4E87-93D1-15FB6BD62215}"/>
              </a:ext>
            </a:extLst>
          </p:cNvPr>
          <p:cNvSpPr txBox="1">
            <a:spLocks noChangeArrowheads="1"/>
          </p:cNvSpPr>
          <p:nvPr/>
        </p:nvSpPr>
        <p:spPr>
          <a:xfrm>
            <a:off x="1702113" y="351449"/>
            <a:ext cx="10337074" cy="36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2400" b="1">
                <a:solidFill>
                  <a:srgbClr val="002060"/>
                </a:solidFill>
              </a:defRPr>
            </a:lvl1pPr>
          </a:lstStyle>
          <a:p>
            <a:r>
              <a:rPr lang="fr-FR" dirty="0"/>
              <a:t>Sommaire</a:t>
            </a:r>
            <a:endParaRPr lang="fr-FR" altLang="fr-FR" dirty="0"/>
          </a:p>
        </p:txBody>
      </p:sp>
      <p:pic>
        <p:nvPicPr>
          <p:cNvPr id="4" name="Image 3" descr="Une image contenant maison, corbeille&#10;&#10;Description générée automatiquement">
            <a:extLst>
              <a:ext uri="{FF2B5EF4-FFF2-40B4-BE49-F238E27FC236}">
                <a16:creationId xmlns:a16="http://schemas.microsoft.com/office/drawing/2014/main" id="{B48070C5-1E5F-4433-A7FF-ED3AC6851F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892" y="1488127"/>
            <a:ext cx="6450295" cy="48377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AF82072-B7D3-EF4D-864F-98246E55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FD500-A4DB-494C-B1FE-6F19D80117BD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7877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6B008C0-0EDB-42A9-8B9A-AEE548360C1B}"/>
              </a:ext>
            </a:extLst>
          </p:cNvPr>
          <p:cNvSpPr/>
          <p:nvPr/>
        </p:nvSpPr>
        <p:spPr>
          <a:xfrm>
            <a:off x="2186344" y="742791"/>
            <a:ext cx="4043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solidFill>
                  <a:srgbClr val="C00000"/>
                </a:solidFill>
              </a:rPr>
              <a:t>Nombre de mutation par mois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158B1F-1C7D-4755-BC68-0F2AA9B522FE}"/>
              </a:ext>
            </a:extLst>
          </p:cNvPr>
          <p:cNvSpPr/>
          <p:nvPr/>
        </p:nvSpPr>
        <p:spPr>
          <a:xfrm>
            <a:off x="1702474" y="281126"/>
            <a:ext cx="4526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>
                <a:solidFill>
                  <a:srgbClr val="002060"/>
                </a:solidFill>
              </a:rPr>
              <a:t>Exploitation des données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609" y="2537582"/>
            <a:ext cx="7565588" cy="378279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D0AC23E-E00A-4E1C-B6CE-9CDF3F9E3321}"/>
              </a:ext>
            </a:extLst>
          </p:cNvPr>
          <p:cNvSpPr txBox="1"/>
          <p:nvPr/>
        </p:nvSpPr>
        <p:spPr>
          <a:xfrm>
            <a:off x="3020609" y="1424743"/>
            <a:ext cx="7417670" cy="830997"/>
          </a:xfrm>
          <a:prstGeom prst="rect">
            <a:avLst/>
          </a:prstGeom>
          <a:solidFill>
            <a:schemeClr val="bg2">
              <a:lumMod val="75000"/>
              <a:alpha val="76000"/>
            </a:schemeClr>
          </a:solidFill>
          <a:ln w="28575">
            <a:solidFill>
              <a:schemeClr val="bg2">
                <a:lumMod val="50000"/>
              </a:schemeClr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extrusionH="76200">
            <a:extrusionClr>
              <a:schemeClr val="bg2"/>
            </a:extrusionClr>
          </a:sp3d>
        </p:spPr>
        <p:txBody>
          <a:bodyPr wrap="square" rtlCol="0" anchor="ctr">
            <a:spAutoFit/>
          </a:bodyPr>
          <a:lstStyle>
            <a:defPPr>
              <a:defRPr lang="fr-FR"/>
            </a:defPPr>
            <a:lvl1pPr algn="ctr">
              <a:defRPr sz="16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285750" indent="-285750" algn="l">
              <a:buFont typeface="Wingdings" pitchFamily="2" charset="2"/>
              <a:buChar char="q"/>
            </a:pPr>
            <a:r>
              <a:rPr lang="fr-FR" dirty="0">
                <a:solidFill>
                  <a:schemeClr val="tx1"/>
                </a:solidFill>
              </a:rPr>
              <a:t>Plus d’achat d’appartement que maison</a:t>
            </a:r>
          </a:p>
          <a:p>
            <a:pPr marL="285750" indent="-285750" algn="l">
              <a:buFont typeface="Wingdings" pitchFamily="2" charset="2"/>
              <a:buChar char="q"/>
            </a:pPr>
            <a:endParaRPr lang="fr-FR" dirty="0">
              <a:solidFill>
                <a:schemeClr val="tx1"/>
              </a:solidFill>
            </a:endParaRPr>
          </a:p>
          <a:p>
            <a:pPr marL="285750" indent="-285750" algn="l">
              <a:buFont typeface="Wingdings" pitchFamily="2" charset="2"/>
              <a:buChar char="q"/>
            </a:pPr>
            <a:r>
              <a:rPr lang="fr-FR" dirty="0">
                <a:solidFill>
                  <a:schemeClr val="tx1"/>
                </a:solidFill>
              </a:rPr>
              <a:t>Meilleure vente se fait en été</a:t>
            </a:r>
          </a:p>
        </p:txBody>
      </p:sp>
    </p:spTree>
    <p:extLst>
      <p:ext uri="{BB962C8B-B14F-4D97-AF65-F5344CB8AC3E}">
        <p14:creationId xmlns:p14="http://schemas.microsoft.com/office/powerpoint/2010/main" val="3015345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6B008C0-0EDB-42A9-8B9A-AEE548360C1B}"/>
              </a:ext>
            </a:extLst>
          </p:cNvPr>
          <p:cNvSpPr/>
          <p:nvPr/>
        </p:nvSpPr>
        <p:spPr>
          <a:xfrm>
            <a:off x="2392310" y="1020689"/>
            <a:ext cx="404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solidFill>
                  <a:srgbClr val="C00000"/>
                </a:solidFill>
              </a:rPr>
              <a:t>Nombre de mutation par année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158B1F-1C7D-4755-BC68-0F2AA9B522FE}"/>
              </a:ext>
            </a:extLst>
          </p:cNvPr>
          <p:cNvSpPr/>
          <p:nvPr/>
        </p:nvSpPr>
        <p:spPr>
          <a:xfrm>
            <a:off x="1729368" y="374358"/>
            <a:ext cx="4526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002060"/>
                </a:solidFill>
              </a:rPr>
              <a:t>Exploitation des données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786" y="2673158"/>
            <a:ext cx="7682002" cy="384100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D0AC23E-E00A-4E1C-B6CE-9CDF3F9E3321}"/>
              </a:ext>
            </a:extLst>
          </p:cNvPr>
          <p:cNvSpPr txBox="1"/>
          <p:nvPr/>
        </p:nvSpPr>
        <p:spPr>
          <a:xfrm>
            <a:off x="3345630" y="1842161"/>
            <a:ext cx="6125584" cy="830997"/>
          </a:xfrm>
          <a:prstGeom prst="rect">
            <a:avLst/>
          </a:prstGeom>
          <a:solidFill>
            <a:schemeClr val="bg2">
              <a:lumMod val="75000"/>
              <a:alpha val="76000"/>
            </a:schemeClr>
          </a:solidFill>
          <a:ln w="28575">
            <a:solidFill>
              <a:schemeClr val="bg2">
                <a:lumMod val="50000"/>
              </a:schemeClr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extrusionH="76200">
            <a:extrusionClr>
              <a:schemeClr val="bg2"/>
            </a:extrusionClr>
          </a:sp3d>
        </p:spPr>
        <p:txBody>
          <a:bodyPr wrap="square" rtlCol="0" anchor="ctr">
            <a:spAutoFit/>
          </a:bodyPr>
          <a:lstStyle>
            <a:defPPr>
              <a:defRPr lang="fr-FR"/>
            </a:defPPr>
            <a:lvl1pPr marL="285750" indent="-285750">
              <a:buFont typeface="Wingdings" pitchFamily="2" charset="2"/>
              <a:buChar char="q"/>
              <a:defRPr sz="16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fr-FR" dirty="0">
                <a:solidFill>
                  <a:schemeClr val="tx1"/>
                </a:solidFill>
              </a:rPr>
              <a:t>Plus d’achat d’appartement que maison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Meilleure vente en 2019</a:t>
            </a:r>
          </a:p>
        </p:txBody>
      </p:sp>
    </p:spTree>
    <p:extLst>
      <p:ext uri="{BB962C8B-B14F-4D97-AF65-F5344CB8AC3E}">
        <p14:creationId xmlns:p14="http://schemas.microsoft.com/office/powerpoint/2010/main" val="737577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6B008C0-0EDB-42A9-8B9A-AEE548360C1B}"/>
              </a:ext>
            </a:extLst>
          </p:cNvPr>
          <p:cNvSpPr/>
          <p:nvPr/>
        </p:nvSpPr>
        <p:spPr>
          <a:xfrm>
            <a:off x="1675580" y="789544"/>
            <a:ext cx="470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solidFill>
                  <a:srgbClr val="C00000"/>
                </a:solidFill>
              </a:rPr>
              <a:t>Distribution valeur foncière par année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158B1F-1C7D-4755-BC68-0F2AA9B522FE}"/>
              </a:ext>
            </a:extLst>
          </p:cNvPr>
          <p:cNvSpPr/>
          <p:nvPr/>
        </p:nvSpPr>
        <p:spPr>
          <a:xfrm>
            <a:off x="1675580" y="308829"/>
            <a:ext cx="4526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>
                <a:solidFill>
                  <a:srgbClr val="002060"/>
                </a:solidFill>
              </a:rPr>
              <a:t>Exploitation des données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610" y="2073533"/>
            <a:ext cx="6192671" cy="478641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D0AC23E-E00A-4E1C-B6CE-9CDF3F9E3321}"/>
              </a:ext>
            </a:extLst>
          </p:cNvPr>
          <p:cNvSpPr txBox="1"/>
          <p:nvPr/>
        </p:nvSpPr>
        <p:spPr>
          <a:xfrm>
            <a:off x="3693727" y="1242536"/>
            <a:ext cx="5858435" cy="830997"/>
          </a:xfrm>
          <a:prstGeom prst="rect">
            <a:avLst/>
          </a:prstGeom>
          <a:solidFill>
            <a:schemeClr val="bg2">
              <a:lumMod val="75000"/>
              <a:alpha val="76000"/>
            </a:schemeClr>
          </a:solidFill>
          <a:ln w="28575">
            <a:solidFill>
              <a:schemeClr val="bg2">
                <a:lumMod val="50000"/>
              </a:schemeClr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extrusionH="76200">
            <a:extrusionClr>
              <a:schemeClr val="bg2"/>
            </a:extrusionClr>
          </a:sp3d>
        </p:spPr>
        <p:txBody>
          <a:bodyPr wrap="square" rtlCol="0" anchor="ctr">
            <a:spAutoFit/>
          </a:bodyPr>
          <a:lstStyle>
            <a:defPPr>
              <a:defRPr lang="fr-FR"/>
            </a:defPPr>
            <a:lvl1pPr marL="285750" indent="-285750">
              <a:buFont typeface="Wingdings" pitchFamily="2" charset="2"/>
              <a:buChar char="q"/>
              <a:defRPr sz="16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fr-FR">
                <a:solidFill>
                  <a:schemeClr val="tx1"/>
                </a:solidFill>
              </a:rPr>
              <a:t>Valeur foncière médiane : ~350K euros</a:t>
            </a:r>
          </a:p>
          <a:p>
            <a:endParaRPr lang="fr-FR">
              <a:solidFill>
                <a:schemeClr val="tx1"/>
              </a:solidFill>
            </a:endParaRPr>
          </a:p>
          <a:p>
            <a:r>
              <a:rPr lang="fr-FR">
                <a:solidFill>
                  <a:schemeClr val="tx1"/>
                </a:solidFill>
              </a:rPr>
              <a:t>Valeur foncière se trouve entre 250K et 450K euros</a:t>
            </a:r>
          </a:p>
        </p:txBody>
      </p:sp>
    </p:spTree>
    <p:extLst>
      <p:ext uri="{BB962C8B-B14F-4D97-AF65-F5344CB8AC3E}">
        <p14:creationId xmlns:p14="http://schemas.microsoft.com/office/powerpoint/2010/main" val="2859121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8158B1F-1C7D-4755-BC68-0F2AA9B522FE}"/>
              </a:ext>
            </a:extLst>
          </p:cNvPr>
          <p:cNvSpPr/>
          <p:nvPr/>
        </p:nvSpPr>
        <p:spPr>
          <a:xfrm>
            <a:off x="1675579" y="327660"/>
            <a:ext cx="4526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>
                <a:solidFill>
                  <a:srgbClr val="002060"/>
                </a:solidFill>
              </a:rPr>
              <a:t>Exploitation des données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" t="8005" r="9311" b="2834"/>
          <a:stretch/>
        </p:blipFill>
        <p:spPr>
          <a:xfrm>
            <a:off x="1342824" y="2091692"/>
            <a:ext cx="10688525" cy="464161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6" r="7887"/>
          <a:stretch/>
        </p:blipFill>
        <p:spPr>
          <a:xfrm>
            <a:off x="6202455" y="2091692"/>
            <a:ext cx="5828894" cy="21297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06B9398-1A14-B14A-BB52-52FB02515DE0}"/>
              </a:ext>
            </a:extLst>
          </p:cNvPr>
          <p:cNvSpPr/>
          <p:nvPr/>
        </p:nvSpPr>
        <p:spPr>
          <a:xfrm>
            <a:off x="1675579" y="1318771"/>
            <a:ext cx="6096000" cy="584775"/>
          </a:xfrm>
          <a:prstGeom prst="rect">
            <a:avLst/>
          </a:prstGeom>
          <a:solidFill>
            <a:schemeClr val="bg2">
              <a:lumMod val="75000"/>
              <a:alpha val="76000"/>
            </a:schemeClr>
          </a:solidFill>
          <a:ln w="28575">
            <a:solidFill>
              <a:schemeClr val="bg2">
                <a:lumMod val="50000"/>
              </a:schemeClr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extrusionH="76200">
            <a:extrusionClr>
              <a:schemeClr val="bg2"/>
            </a:extrusionClr>
          </a:sp3d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fr-FR" sz="1600" b="1"/>
              <a:t>Meilleure vente appartement « Paris »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fr-FR" sz="1600" b="1"/>
              <a:t>Meilleure vente maison  « Yvelines » </a:t>
            </a:r>
          </a:p>
        </p:txBody>
      </p:sp>
    </p:spTree>
    <p:extLst>
      <p:ext uri="{BB962C8B-B14F-4D97-AF65-F5344CB8AC3E}">
        <p14:creationId xmlns:p14="http://schemas.microsoft.com/office/powerpoint/2010/main" val="4217551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5">
            <a:extLst>
              <a:ext uri="{FF2B5EF4-FFF2-40B4-BE49-F238E27FC236}">
                <a16:creationId xmlns:a16="http://schemas.microsoft.com/office/drawing/2014/main" id="{8DDA2375-DC92-4443-B107-C4AE538031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0" t="-3279" r="15864" b="1639"/>
          <a:stretch/>
        </p:blipFill>
        <p:spPr>
          <a:xfrm>
            <a:off x="1404719" y="1952311"/>
            <a:ext cx="6594786" cy="11922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AEC8B5-0C07-4BF3-BFD0-571EBE97817E}"/>
              </a:ext>
            </a:extLst>
          </p:cNvPr>
          <p:cNvSpPr/>
          <p:nvPr/>
        </p:nvSpPr>
        <p:spPr>
          <a:xfrm>
            <a:off x="3630819" y="931094"/>
            <a:ext cx="3071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solidFill>
                  <a:srgbClr val="C00000"/>
                </a:solidFill>
              </a:rPr>
              <a:t>LINEAR REGRESSION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56B3C7-D111-4FCA-B286-360F4A013BB2}"/>
              </a:ext>
            </a:extLst>
          </p:cNvPr>
          <p:cNvSpPr/>
          <p:nvPr/>
        </p:nvSpPr>
        <p:spPr>
          <a:xfrm>
            <a:off x="1682999" y="283155"/>
            <a:ext cx="5378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>
                <a:solidFill>
                  <a:srgbClr val="002060"/>
                </a:solidFill>
              </a:rPr>
              <a:t>Algorithmes « Machine Learning »</a:t>
            </a:r>
          </a:p>
        </p:txBody>
      </p:sp>
      <p:graphicFrame>
        <p:nvGraphicFramePr>
          <p:cNvPr id="8" name="Tableau 8">
            <a:extLst>
              <a:ext uri="{FF2B5EF4-FFF2-40B4-BE49-F238E27FC236}">
                <a16:creationId xmlns:a16="http://schemas.microsoft.com/office/drawing/2014/main" id="{7B856463-3216-4A1A-A5AF-85EF4D57EA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3247122"/>
              </p:ext>
            </p:extLst>
          </p:nvPr>
        </p:nvGraphicFramePr>
        <p:xfrm>
          <a:off x="1467833" y="4967625"/>
          <a:ext cx="4242569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2966">
                  <a:extLst>
                    <a:ext uri="{9D8B030D-6E8A-4147-A177-3AD203B41FA5}">
                      <a16:colId xmlns:a16="http://schemas.microsoft.com/office/drawing/2014/main" val="1512105352"/>
                    </a:ext>
                  </a:extLst>
                </a:gridCol>
                <a:gridCol w="2519603">
                  <a:extLst>
                    <a:ext uri="{9D8B030D-6E8A-4147-A177-3AD203B41FA5}">
                      <a16:colId xmlns:a16="http://schemas.microsoft.com/office/drawing/2014/main" val="1328268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800" b="1" i="0" u="none" strike="noStrike" noProof="0">
                          <a:latin typeface="Century Gothic"/>
                        </a:rPr>
                        <a:t>Score </a:t>
                      </a:r>
                      <a:r>
                        <a:rPr lang="fr-FR"/>
                        <a:t>R</a:t>
                      </a:r>
                      <a:r>
                        <a:rPr lang="fr-FR" baseline="30000"/>
                        <a:t>2</a:t>
                      </a:r>
                      <a:r>
                        <a:rPr lang="fr-FR"/>
                        <a:t> 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MSE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825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0.527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1.08e+10</a:t>
                      </a:r>
                      <a:endParaRPr lang="fr-FR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893965"/>
                  </a:ext>
                </a:extLst>
              </a:tr>
            </a:tbl>
          </a:graphicData>
        </a:graphic>
      </p:graphicFrame>
      <p:sp>
        <p:nvSpPr>
          <p:cNvPr id="10" name="ZoneTexte 9">
            <a:extLst>
              <a:ext uri="{FF2B5EF4-FFF2-40B4-BE49-F238E27FC236}">
                <a16:creationId xmlns:a16="http://schemas.microsoft.com/office/drawing/2014/main" id="{0CDD59F6-E0EF-48F6-93D0-02516E7A2C76}"/>
              </a:ext>
            </a:extLst>
          </p:cNvPr>
          <p:cNvSpPr txBox="1"/>
          <p:nvPr/>
        </p:nvSpPr>
        <p:spPr>
          <a:xfrm>
            <a:off x="1326790" y="4352089"/>
            <a:ext cx="4584699" cy="4542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fr-FR" b="1" u="sng"/>
              <a:t>Résultats évaluation model :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71FEA6F-332D-48B4-9607-D2F7A3BB4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719" y="3308676"/>
            <a:ext cx="5234710" cy="1026715"/>
          </a:xfrm>
          <a:prstGeom prst="rect">
            <a:avLst/>
          </a:prstGeom>
        </p:spPr>
      </p:pic>
      <p:sp>
        <p:nvSpPr>
          <p:cNvPr id="5" name="Rectangle : coins arrondis 1">
            <a:extLst>
              <a:ext uri="{FF2B5EF4-FFF2-40B4-BE49-F238E27FC236}">
                <a16:creationId xmlns:a16="http://schemas.microsoft.com/office/drawing/2014/main" id="{D03E8711-C4B3-47A0-9674-9633B7523028}"/>
              </a:ext>
            </a:extLst>
          </p:cNvPr>
          <p:cNvSpPr/>
          <p:nvPr/>
        </p:nvSpPr>
        <p:spPr>
          <a:xfrm>
            <a:off x="1404719" y="878558"/>
            <a:ext cx="2226100" cy="503801"/>
          </a:xfrm>
          <a:prstGeom prst="roundRect">
            <a:avLst/>
          </a:prstGeom>
          <a:solidFill>
            <a:srgbClr val="00B050"/>
          </a:solidFill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000" b="1">
                <a:solidFill>
                  <a:schemeClr val="bg1"/>
                </a:solidFill>
              </a:rPr>
              <a:t>Premier </a:t>
            </a:r>
            <a:r>
              <a:rPr lang="fr-FR" sz="2000" b="1">
                <a:solidFill>
                  <a:schemeClr val="bg1"/>
                </a:solidFill>
                <a:ea typeface="+mn-lt"/>
                <a:cs typeface="+mn-lt"/>
              </a:rPr>
              <a:t>modèle</a:t>
            </a:r>
            <a:endParaRPr lang="fr-FR" sz="2000" b="1">
              <a:solidFill>
                <a:schemeClr val="bg1"/>
              </a:solidFill>
            </a:endParaRPr>
          </a:p>
        </p:txBody>
      </p:sp>
      <p:pic>
        <p:nvPicPr>
          <p:cNvPr id="4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ABA83EBA-5924-4AF2-B7B8-BA9E0D1E3E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121"/>
          <a:stretch/>
        </p:blipFill>
        <p:spPr>
          <a:xfrm>
            <a:off x="8669866" y="2555892"/>
            <a:ext cx="3335866" cy="2065438"/>
          </a:xfrm>
          <a:prstGeom prst="rect">
            <a:avLst/>
          </a:prstGeom>
          <a:solidFill>
            <a:schemeClr val="bg2">
              <a:lumMod val="75000"/>
              <a:alpha val="76000"/>
            </a:schemeClr>
          </a:solidFill>
          <a:ln w="28575">
            <a:solidFill>
              <a:schemeClr val="bg2">
                <a:lumMod val="50000"/>
              </a:schemeClr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extrusionH="76200">
            <a:extrusionClr>
              <a:schemeClr val="bg2"/>
            </a:extrusionClr>
          </a:sp3d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FE08920-D5C2-4EA7-AC4B-AB6B63825BED}"/>
              </a:ext>
            </a:extLst>
          </p:cNvPr>
          <p:cNvGrpSpPr/>
          <p:nvPr/>
        </p:nvGrpSpPr>
        <p:grpSpPr>
          <a:xfrm>
            <a:off x="10456334" y="2708275"/>
            <a:ext cx="1531409" cy="369332"/>
            <a:chOff x="6138334" y="3233208"/>
            <a:chExt cx="1531409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942DA81-9F20-440C-AA4D-4D3A12FAFF85}"/>
                </a:ext>
              </a:extLst>
            </p:cNvPr>
            <p:cNvCxnSpPr/>
            <p:nvPr/>
          </p:nvCxnSpPr>
          <p:spPr>
            <a:xfrm flipV="1">
              <a:off x="6138334" y="3327400"/>
              <a:ext cx="270933" cy="0"/>
            </a:xfrm>
            <a:prstGeom prst="straightConnector1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1EACD9E-16F6-41F8-9130-E6D8A1B501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8334" y="3496733"/>
              <a:ext cx="270933" cy="0"/>
            </a:xfrm>
            <a:prstGeom prst="straightConnector1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0B3F5B-F64D-421F-AD58-0E3FCE79E022}"/>
                </a:ext>
              </a:extLst>
            </p:cNvPr>
            <p:cNvSpPr txBox="1"/>
            <p:nvPr/>
          </p:nvSpPr>
          <p:spPr>
            <a:xfrm>
              <a:off x="6374342" y="3233208"/>
              <a:ext cx="129540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900" b="1" err="1"/>
                <a:t>Valeur</a:t>
              </a:r>
              <a:r>
                <a:rPr lang="en-US" sz="900" b="1"/>
                <a:t> reel</a:t>
              </a:r>
            </a:p>
            <a:p>
              <a:r>
                <a:rPr lang="en-US" sz="900" b="1"/>
                <a:t>Valeur prédicte</a:t>
              </a:r>
            </a:p>
          </p:txBody>
        </p:sp>
      </p:grpSp>
      <p:pic>
        <p:nvPicPr>
          <p:cNvPr id="14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FE35260D-A5B1-474E-8B41-0F2EDE1B4A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9866" y="427094"/>
            <a:ext cx="3293534" cy="1626547"/>
          </a:xfrm>
          <a:prstGeom prst="rect">
            <a:avLst/>
          </a:prstGeom>
          <a:solidFill>
            <a:schemeClr val="bg2">
              <a:lumMod val="75000"/>
              <a:alpha val="76000"/>
            </a:schemeClr>
          </a:solidFill>
          <a:ln w="28575">
            <a:solidFill>
              <a:schemeClr val="bg2">
                <a:lumMod val="50000"/>
              </a:schemeClr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extrusionH="76200">
            <a:extrusionClr>
              <a:schemeClr val="bg2"/>
            </a:extrusionClr>
          </a:sp3d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5AF924AE-67B0-4BFF-BFF1-68AB985188A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815"/>
          <a:stretch/>
        </p:blipFill>
        <p:spPr>
          <a:xfrm>
            <a:off x="8674100" y="5117058"/>
            <a:ext cx="3335866" cy="1677269"/>
          </a:xfrm>
          <a:prstGeom prst="rect">
            <a:avLst/>
          </a:prstGeom>
          <a:solidFill>
            <a:schemeClr val="bg2">
              <a:lumMod val="75000"/>
              <a:alpha val="76000"/>
            </a:schemeClr>
          </a:solidFill>
          <a:ln w="28575">
            <a:solidFill>
              <a:schemeClr val="bg2">
                <a:lumMod val="50000"/>
              </a:schemeClr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extrusionH="76200">
            <a:extrusionClr>
              <a:schemeClr val="bg2"/>
            </a:extrusion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E684B1-0249-4348-95C2-DA2845F5CBF7}"/>
              </a:ext>
            </a:extLst>
          </p:cNvPr>
          <p:cNvSpPr txBox="1"/>
          <p:nvPr/>
        </p:nvSpPr>
        <p:spPr>
          <a:xfrm>
            <a:off x="1404719" y="5979150"/>
            <a:ext cx="674793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ea typeface="+mn-lt"/>
                <a:cs typeface="+mn-lt"/>
              </a:rPr>
              <a:t>R2 </a:t>
            </a:r>
            <a:r>
              <a:rPr lang="en-US" sz="1200" b="1"/>
              <a:t>Coefficient de determination :</a:t>
            </a:r>
            <a:r>
              <a:rPr lang="en-US" sz="1200"/>
              <a:t> </a:t>
            </a:r>
            <a:r>
              <a:rPr lang="en-US" sz="1200">
                <a:ea typeface="+mn-lt"/>
                <a:cs typeface="+mn-lt"/>
              </a:rPr>
              <a:t>mesure de qualité de la prediction </a:t>
            </a:r>
            <a:r>
              <a:rPr lang="en-US" sz="1200" err="1">
                <a:ea typeface="+mn-lt"/>
                <a:cs typeface="+mn-lt"/>
              </a:rPr>
              <a:t>d'une</a:t>
            </a:r>
            <a:r>
              <a:rPr lang="en-US" sz="1200">
                <a:ea typeface="+mn-lt"/>
                <a:cs typeface="+mn-lt"/>
              </a:rPr>
              <a:t> regression</a:t>
            </a:r>
            <a:endParaRPr lang="en-US" sz="1200"/>
          </a:p>
          <a:p>
            <a:r>
              <a:rPr lang="en-US" sz="1200" b="1">
                <a:ea typeface="+mn-lt"/>
                <a:cs typeface="+mn-lt"/>
              </a:rPr>
              <a:t>MSE Erreur quadratique moyenne :</a:t>
            </a:r>
            <a:r>
              <a:rPr lang="en-US" sz="1200">
                <a:ea typeface="+mn-lt"/>
                <a:cs typeface="+mn-lt"/>
              </a:rPr>
              <a:t> mesure caractérisant la précision d'un estimateur</a:t>
            </a:r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F4E472-5F03-4441-AA7B-EC782201D07D}"/>
              </a:ext>
            </a:extLst>
          </p:cNvPr>
          <p:cNvCxnSpPr/>
          <p:nvPr/>
        </p:nvCxnSpPr>
        <p:spPr>
          <a:xfrm>
            <a:off x="10705852" y="4859867"/>
            <a:ext cx="0" cy="182880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 : coins arrondis 1">
            <a:extLst>
              <a:ext uri="{FF2B5EF4-FFF2-40B4-BE49-F238E27FC236}">
                <a16:creationId xmlns:a16="http://schemas.microsoft.com/office/drawing/2014/main" id="{9F6A1A7A-81B4-4AF1-BF74-38CF387D2233}"/>
              </a:ext>
            </a:extLst>
          </p:cNvPr>
          <p:cNvSpPr/>
          <p:nvPr/>
        </p:nvSpPr>
        <p:spPr>
          <a:xfrm>
            <a:off x="9674699" y="86192"/>
            <a:ext cx="1514900" cy="306467"/>
          </a:xfrm>
          <a:prstGeom prst="roundRect">
            <a:avLst/>
          </a:prstGeom>
          <a:solidFill>
            <a:schemeClr val="bg2">
              <a:lumMod val="75000"/>
              <a:alpha val="76000"/>
            </a:schemeClr>
          </a:solidFill>
          <a:ln w="28575">
            <a:solidFill>
              <a:schemeClr val="bg2">
                <a:lumMod val="50000"/>
              </a:schemeClr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extrusionH="76200">
            <a:extrusionClr>
              <a:schemeClr val="bg2"/>
            </a:extrusionClr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fr-FR" sz="1200" b="1">
                <a:solidFill>
                  <a:schemeClr val="bg1"/>
                </a:solidFill>
              </a:rPr>
              <a:t>Régression</a:t>
            </a:r>
          </a:p>
        </p:txBody>
      </p:sp>
      <p:sp>
        <p:nvSpPr>
          <p:cNvPr id="21" name="Rectangle : coins arrondis 1">
            <a:extLst>
              <a:ext uri="{FF2B5EF4-FFF2-40B4-BE49-F238E27FC236}">
                <a16:creationId xmlns:a16="http://schemas.microsoft.com/office/drawing/2014/main" id="{F32BA6FD-4D97-4F78-961E-3586C8CAFA43}"/>
              </a:ext>
            </a:extLst>
          </p:cNvPr>
          <p:cNvSpPr/>
          <p:nvPr/>
        </p:nvSpPr>
        <p:spPr>
          <a:xfrm>
            <a:off x="9649299" y="2224025"/>
            <a:ext cx="1768900" cy="306467"/>
          </a:xfrm>
          <a:prstGeom prst="roundRect">
            <a:avLst/>
          </a:prstGeom>
          <a:solidFill>
            <a:schemeClr val="bg2">
              <a:lumMod val="75000"/>
              <a:alpha val="76000"/>
            </a:schemeClr>
          </a:solidFill>
          <a:ln w="28575">
            <a:solidFill>
              <a:schemeClr val="bg2">
                <a:lumMod val="50000"/>
              </a:schemeClr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extrusionH="76200">
            <a:extrusionClr>
              <a:schemeClr val="bg2"/>
            </a:extrusionClr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fr-FR" sz="1200" b="1">
                <a:solidFill>
                  <a:schemeClr val="bg1"/>
                </a:solidFill>
              </a:rPr>
              <a:t>Prédiction vs réel</a:t>
            </a:r>
          </a:p>
        </p:txBody>
      </p:sp>
      <p:sp>
        <p:nvSpPr>
          <p:cNvPr id="22" name="Rectangle : coins arrondis 1">
            <a:extLst>
              <a:ext uri="{FF2B5EF4-FFF2-40B4-BE49-F238E27FC236}">
                <a16:creationId xmlns:a16="http://schemas.microsoft.com/office/drawing/2014/main" id="{87822C5A-0DB0-45DE-9500-BFF561EDC2BD}"/>
              </a:ext>
            </a:extLst>
          </p:cNvPr>
          <p:cNvSpPr/>
          <p:nvPr/>
        </p:nvSpPr>
        <p:spPr>
          <a:xfrm>
            <a:off x="9649299" y="4759791"/>
            <a:ext cx="1768900" cy="306467"/>
          </a:xfrm>
          <a:prstGeom prst="roundRect">
            <a:avLst/>
          </a:prstGeom>
          <a:solidFill>
            <a:schemeClr val="bg2">
              <a:lumMod val="75000"/>
              <a:alpha val="76000"/>
            </a:schemeClr>
          </a:solidFill>
          <a:ln w="28575">
            <a:solidFill>
              <a:schemeClr val="bg2">
                <a:lumMod val="50000"/>
              </a:schemeClr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extrusionH="76200">
            <a:extrusionClr>
              <a:schemeClr val="bg2"/>
            </a:extrusionClr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fr-FR" sz="1200" b="1">
                <a:solidFill>
                  <a:schemeClr val="bg1"/>
                </a:solidFill>
              </a:rPr>
              <a:t>Distribution résidus</a:t>
            </a:r>
            <a:endParaRPr lang="en-US" sz="1200" b="1">
              <a:solidFill>
                <a:schemeClr val="bg1"/>
              </a:solidFill>
            </a:endParaRPr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0D20D160-DDC9-C54C-8DC6-1420C2337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FD500-A4DB-494C-B1FE-6F19D80117BD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138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4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100043E2-651E-4ECF-9B55-1411E9691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598" y="3814408"/>
            <a:ext cx="3564467" cy="1904653"/>
          </a:xfrm>
          <a:prstGeom prst="rect">
            <a:avLst/>
          </a:prstGeom>
          <a:solidFill>
            <a:schemeClr val="bg2">
              <a:lumMod val="75000"/>
              <a:alpha val="76000"/>
            </a:schemeClr>
          </a:solidFill>
          <a:ln w="28575">
            <a:solidFill>
              <a:schemeClr val="bg2">
                <a:lumMod val="50000"/>
              </a:schemeClr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extrusionH="76200">
            <a:extrusionClr>
              <a:schemeClr val="bg2"/>
            </a:extrusionClr>
          </a:sp3d>
        </p:spPr>
      </p:pic>
      <p:pic>
        <p:nvPicPr>
          <p:cNvPr id="23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4666720D-F6FE-4FDF-B108-E190257907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47"/>
          <a:stretch/>
        </p:blipFill>
        <p:spPr>
          <a:xfrm>
            <a:off x="8247748" y="385178"/>
            <a:ext cx="3826934" cy="2360056"/>
          </a:xfrm>
          <a:prstGeom prst="rect">
            <a:avLst/>
          </a:prstGeom>
          <a:solidFill>
            <a:schemeClr val="bg2">
              <a:lumMod val="75000"/>
              <a:alpha val="76000"/>
            </a:schemeClr>
          </a:solidFill>
          <a:ln w="28575">
            <a:solidFill>
              <a:schemeClr val="bg2">
                <a:lumMod val="50000"/>
              </a:schemeClr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extrusionH="76200">
            <a:extrusionClr>
              <a:schemeClr val="bg2"/>
            </a:extrusionClr>
          </a:sp3d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AEC8B5-0C07-4BF3-BFD0-571EBE97817E}"/>
              </a:ext>
            </a:extLst>
          </p:cNvPr>
          <p:cNvSpPr/>
          <p:nvPr/>
        </p:nvSpPr>
        <p:spPr>
          <a:xfrm>
            <a:off x="3255074" y="963361"/>
            <a:ext cx="40961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2000" b="1">
                <a:solidFill>
                  <a:srgbClr val="C00000"/>
                </a:solidFill>
              </a:rPr>
              <a:t>Ensemble Learning - XGBOOST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56B3C7-D111-4FCA-B286-360F4A013BB2}"/>
              </a:ext>
            </a:extLst>
          </p:cNvPr>
          <p:cNvSpPr/>
          <p:nvPr/>
        </p:nvSpPr>
        <p:spPr>
          <a:xfrm>
            <a:off x="1643543" y="330457"/>
            <a:ext cx="5392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>
                <a:solidFill>
                  <a:srgbClr val="002060"/>
                </a:solidFill>
              </a:rPr>
              <a:t>Algorithmes « Machine Learning »</a:t>
            </a:r>
          </a:p>
        </p:txBody>
      </p:sp>
      <p:graphicFrame>
        <p:nvGraphicFramePr>
          <p:cNvPr id="8" name="Tableau 8">
            <a:extLst>
              <a:ext uri="{FF2B5EF4-FFF2-40B4-BE49-F238E27FC236}">
                <a16:creationId xmlns:a16="http://schemas.microsoft.com/office/drawing/2014/main" id="{7B856463-3216-4A1A-A5AF-85EF4D57EA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730362"/>
              </p:ext>
            </p:extLst>
          </p:nvPr>
        </p:nvGraphicFramePr>
        <p:xfrm>
          <a:off x="1243467" y="5255491"/>
          <a:ext cx="3773034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2281">
                  <a:extLst>
                    <a:ext uri="{9D8B030D-6E8A-4147-A177-3AD203B41FA5}">
                      <a16:colId xmlns:a16="http://schemas.microsoft.com/office/drawing/2014/main" val="1512105352"/>
                    </a:ext>
                  </a:extLst>
                </a:gridCol>
                <a:gridCol w="2240753">
                  <a:extLst>
                    <a:ext uri="{9D8B030D-6E8A-4147-A177-3AD203B41FA5}">
                      <a16:colId xmlns:a16="http://schemas.microsoft.com/office/drawing/2014/main" val="1328268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800" b="1" i="0" u="none" strike="noStrike" noProof="0">
                          <a:latin typeface="Century Gothic"/>
                        </a:rPr>
                        <a:t>Score </a:t>
                      </a:r>
                      <a:r>
                        <a:rPr lang="fr-FR"/>
                        <a:t>R</a:t>
                      </a:r>
                      <a:r>
                        <a:rPr lang="fr-FR" baseline="30000"/>
                        <a:t>2</a:t>
                      </a:r>
                      <a:r>
                        <a:rPr lang="fr-FR"/>
                        <a:t> 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MSE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825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800" b="0" i="0" u="none" strike="noStrike" noProof="0">
                          <a:latin typeface="Century Gothic"/>
                        </a:rPr>
                        <a:t>0.700</a:t>
                      </a:r>
                      <a:endParaRPr lang="fr-FR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800" b="0" i="0" u="none" strike="noStrike" noProof="0">
                          <a:latin typeface="Century Gothic"/>
                        </a:rPr>
                        <a:t>6.96e+09</a:t>
                      </a:r>
                      <a:endParaRPr 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893965"/>
                  </a:ext>
                </a:extLst>
              </a:tr>
            </a:tbl>
          </a:graphicData>
        </a:graphic>
      </p:graphicFrame>
      <p:sp>
        <p:nvSpPr>
          <p:cNvPr id="10" name="ZoneTexte 9">
            <a:extLst>
              <a:ext uri="{FF2B5EF4-FFF2-40B4-BE49-F238E27FC236}">
                <a16:creationId xmlns:a16="http://schemas.microsoft.com/office/drawing/2014/main" id="{0CDD59F6-E0EF-48F6-93D0-02516E7A2C76}"/>
              </a:ext>
            </a:extLst>
          </p:cNvPr>
          <p:cNvSpPr txBox="1"/>
          <p:nvPr/>
        </p:nvSpPr>
        <p:spPr>
          <a:xfrm>
            <a:off x="1148793" y="4597679"/>
            <a:ext cx="4584699" cy="4542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fr-FR" b="1" u="sng">
                <a:ea typeface="+mn-lt"/>
                <a:cs typeface="+mn-lt"/>
              </a:rPr>
              <a:t>Résultats évaluation model :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5" name="Rectangle : coins arrondis 1">
            <a:extLst>
              <a:ext uri="{FF2B5EF4-FFF2-40B4-BE49-F238E27FC236}">
                <a16:creationId xmlns:a16="http://schemas.microsoft.com/office/drawing/2014/main" id="{D03E8711-C4B3-47A0-9674-9633B7523028}"/>
              </a:ext>
            </a:extLst>
          </p:cNvPr>
          <p:cNvSpPr/>
          <p:nvPr/>
        </p:nvSpPr>
        <p:spPr>
          <a:xfrm>
            <a:off x="979433" y="884993"/>
            <a:ext cx="2226100" cy="50380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000" b="1">
                <a:solidFill>
                  <a:srgbClr val="FFFFFF"/>
                </a:solidFill>
                <a:ea typeface="+mn-lt"/>
                <a:cs typeface="+mn-lt"/>
              </a:rPr>
              <a:t>Second modèle</a:t>
            </a:r>
            <a:endParaRPr lang="en-US" b="1">
              <a:solidFill>
                <a:srgbClr val="FFFFFF"/>
              </a:solidFill>
              <a:ea typeface="+mn-lt"/>
              <a:cs typeface="+mn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E08920-D5C2-4EA7-AC4B-AB6B63825BED}"/>
              </a:ext>
            </a:extLst>
          </p:cNvPr>
          <p:cNvGrpSpPr/>
          <p:nvPr/>
        </p:nvGrpSpPr>
        <p:grpSpPr>
          <a:xfrm>
            <a:off x="10762191" y="376623"/>
            <a:ext cx="1531409" cy="369332"/>
            <a:chOff x="6138334" y="3233208"/>
            <a:chExt cx="1531409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942DA81-9F20-440C-AA4D-4D3A12FAFF85}"/>
                </a:ext>
              </a:extLst>
            </p:cNvPr>
            <p:cNvCxnSpPr/>
            <p:nvPr/>
          </p:nvCxnSpPr>
          <p:spPr>
            <a:xfrm flipV="1">
              <a:off x="6138334" y="3327400"/>
              <a:ext cx="270933" cy="0"/>
            </a:xfrm>
            <a:prstGeom prst="straightConnector1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1EACD9E-16F6-41F8-9130-E6D8A1B501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8334" y="3496733"/>
              <a:ext cx="270933" cy="0"/>
            </a:xfrm>
            <a:prstGeom prst="straightConnector1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0B3F5B-F64D-421F-AD58-0E3FCE79E022}"/>
                </a:ext>
              </a:extLst>
            </p:cNvPr>
            <p:cNvSpPr txBox="1"/>
            <p:nvPr/>
          </p:nvSpPr>
          <p:spPr>
            <a:xfrm>
              <a:off x="6374342" y="3233208"/>
              <a:ext cx="129540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900" b="1" err="1"/>
                <a:t>Valeur</a:t>
              </a:r>
              <a:r>
                <a:rPr lang="en-US" sz="900" b="1"/>
                <a:t> reel</a:t>
              </a:r>
            </a:p>
            <a:p>
              <a:r>
                <a:rPr lang="en-US" sz="900" b="1" err="1"/>
                <a:t>Valeur</a:t>
              </a:r>
              <a:r>
                <a:rPr lang="en-US" sz="900" b="1"/>
                <a:t> </a:t>
              </a:r>
              <a:r>
                <a:rPr lang="en-US" sz="900" b="1">
                  <a:ea typeface="+mn-lt"/>
                  <a:cs typeface="+mn-lt"/>
                </a:rPr>
                <a:t>predictive</a:t>
              </a:r>
              <a:endParaRPr lang="en-US" sz="900" b="1"/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F4E472-5F03-4441-AA7B-EC782201D07D}"/>
              </a:ext>
            </a:extLst>
          </p:cNvPr>
          <p:cNvCxnSpPr/>
          <p:nvPr/>
        </p:nvCxnSpPr>
        <p:spPr>
          <a:xfrm>
            <a:off x="10430934" y="3856567"/>
            <a:ext cx="0" cy="1828800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 : coins arrondis 1">
            <a:extLst>
              <a:ext uri="{FF2B5EF4-FFF2-40B4-BE49-F238E27FC236}">
                <a16:creationId xmlns:a16="http://schemas.microsoft.com/office/drawing/2014/main" id="{F32BA6FD-4D97-4F78-961E-3586C8CAFA43}"/>
              </a:ext>
            </a:extLst>
          </p:cNvPr>
          <p:cNvSpPr/>
          <p:nvPr/>
        </p:nvSpPr>
        <p:spPr>
          <a:xfrm>
            <a:off x="9200565" y="73492"/>
            <a:ext cx="1768900" cy="306467"/>
          </a:xfrm>
          <a:prstGeom prst="roundRect">
            <a:avLst/>
          </a:prstGeom>
          <a:solidFill>
            <a:schemeClr val="bg2">
              <a:lumMod val="75000"/>
              <a:alpha val="76000"/>
            </a:schemeClr>
          </a:solidFill>
          <a:ln w="28575">
            <a:solidFill>
              <a:schemeClr val="bg2">
                <a:lumMod val="50000"/>
              </a:schemeClr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extrusionH="76200">
            <a:extrusionClr>
              <a:schemeClr val="bg2"/>
            </a:extrusionClr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fr-FR" sz="1200" b="1">
                <a:solidFill>
                  <a:schemeClr val="bg1"/>
                </a:solidFill>
              </a:rPr>
              <a:t>Prédiction vs réel</a:t>
            </a:r>
          </a:p>
        </p:txBody>
      </p:sp>
      <p:sp>
        <p:nvSpPr>
          <p:cNvPr id="22" name="Rectangle : coins arrondis 1">
            <a:extLst>
              <a:ext uri="{FF2B5EF4-FFF2-40B4-BE49-F238E27FC236}">
                <a16:creationId xmlns:a16="http://schemas.microsoft.com/office/drawing/2014/main" id="{87822C5A-0DB0-45DE-9500-BFF561EDC2BD}"/>
              </a:ext>
            </a:extLst>
          </p:cNvPr>
          <p:cNvSpPr/>
          <p:nvPr/>
        </p:nvSpPr>
        <p:spPr>
          <a:xfrm>
            <a:off x="9378365" y="3429000"/>
            <a:ext cx="1768900" cy="306467"/>
          </a:xfrm>
          <a:prstGeom prst="roundRect">
            <a:avLst/>
          </a:prstGeom>
          <a:solidFill>
            <a:schemeClr val="bg2">
              <a:lumMod val="75000"/>
              <a:alpha val="76000"/>
            </a:schemeClr>
          </a:solidFill>
          <a:ln w="28575">
            <a:solidFill>
              <a:schemeClr val="bg2">
                <a:lumMod val="50000"/>
              </a:schemeClr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extrusionH="76200">
            <a:extrusionClr>
              <a:schemeClr val="bg2"/>
            </a:extrusionClr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fr-FR" sz="1200" b="1">
                <a:solidFill>
                  <a:schemeClr val="bg1"/>
                </a:solidFill>
              </a:rPr>
              <a:t>Distribution résidus</a:t>
            </a:r>
            <a:endParaRPr lang="en-US" sz="1200" b="1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73328C-2AA5-4FD8-9AB9-DC75BE2ABCB7}"/>
              </a:ext>
            </a:extLst>
          </p:cNvPr>
          <p:cNvSpPr txBox="1"/>
          <p:nvPr/>
        </p:nvSpPr>
        <p:spPr>
          <a:xfrm>
            <a:off x="872067" y="1566978"/>
            <a:ext cx="52239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Avec l'aide de GridSearchCV</a:t>
            </a:r>
          </a:p>
        </p:txBody>
      </p:sp>
      <p:pic>
        <p:nvPicPr>
          <p:cNvPr id="16" name="Picture 17">
            <a:extLst>
              <a:ext uri="{FF2B5EF4-FFF2-40B4-BE49-F238E27FC236}">
                <a16:creationId xmlns:a16="http://schemas.microsoft.com/office/drawing/2014/main" id="{989E56AE-0E0E-4906-9710-0E5E2D10EF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681" b="-820"/>
          <a:stretch/>
        </p:blipFill>
        <p:spPr>
          <a:xfrm>
            <a:off x="662828" y="1899581"/>
            <a:ext cx="7366002" cy="1095760"/>
          </a:xfrm>
          <a:prstGeom prst="rect">
            <a:avLst/>
          </a:prstGeom>
        </p:spPr>
      </p:pic>
      <p:pic>
        <p:nvPicPr>
          <p:cNvPr id="18" name="Picture 22">
            <a:extLst>
              <a:ext uri="{FF2B5EF4-FFF2-40B4-BE49-F238E27FC236}">
                <a16:creationId xmlns:a16="http://schemas.microsoft.com/office/drawing/2014/main" id="{C815B794-8215-4817-83BD-AAF62B1EA1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671" y="3199997"/>
            <a:ext cx="7365999" cy="677302"/>
          </a:xfrm>
          <a:prstGeom prst="rect">
            <a:avLst/>
          </a:prstGeom>
        </p:spPr>
      </p:pic>
      <p:pic>
        <p:nvPicPr>
          <p:cNvPr id="25" name="Picture 33" descr="Table&#10;&#10;Description automatically generated">
            <a:extLst>
              <a:ext uri="{FF2B5EF4-FFF2-40B4-BE49-F238E27FC236}">
                <a16:creationId xmlns:a16="http://schemas.microsoft.com/office/drawing/2014/main" id="{1B981C64-A1A4-F24F-B2B9-67436DB429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6501" y="5213247"/>
            <a:ext cx="2743200" cy="826168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FD58731-4EEE-C34E-8EE3-56C6B5051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FD500-A4DB-494C-B1FE-6F19D80117BD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54742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 descr="A picture containing shape&#10;&#10;Description automatically generated">
            <a:extLst>
              <a:ext uri="{FF2B5EF4-FFF2-40B4-BE49-F238E27FC236}">
                <a16:creationId xmlns:a16="http://schemas.microsoft.com/office/drawing/2014/main" id="{E5F460BE-7FD9-4B82-8491-958276938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900" y="3920240"/>
            <a:ext cx="3564466" cy="1896186"/>
          </a:xfrm>
          <a:prstGeom prst="rect">
            <a:avLst/>
          </a:prstGeom>
          <a:solidFill>
            <a:schemeClr val="bg2">
              <a:lumMod val="75000"/>
              <a:alpha val="76000"/>
            </a:schemeClr>
          </a:solidFill>
          <a:ln w="28575">
            <a:solidFill>
              <a:schemeClr val="bg2">
                <a:lumMod val="50000"/>
              </a:schemeClr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extrusionH="76200">
            <a:extrusionClr>
              <a:schemeClr val="bg2"/>
            </a:extrusionClr>
          </a:sp3d>
        </p:spPr>
      </p:pic>
      <p:pic>
        <p:nvPicPr>
          <p:cNvPr id="11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B26233B5-4DB4-4F71-B94A-44F72243B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5926" y="621815"/>
            <a:ext cx="3429000" cy="2489698"/>
          </a:xfrm>
          <a:prstGeom prst="rect">
            <a:avLst/>
          </a:prstGeom>
          <a:solidFill>
            <a:schemeClr val="bg2">
              <a:lumMod val="75000"/>
              <a:alpha val="76000"/>
            </a:schemeClr>
          </a:solidFill>
          <a:ln w="28575">
            <a:solidFill>
              <a:schemeClr val="bg2">
                <a:lumMod val="50000"/>
              </a:schemeClr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extrusionH="76200">
            <a:extrusionClr>
              <a:schemeClr val="bg2"/>
            </a:extrusionClr>
          </a:sp3d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AEC8B5-0C07-4BF3-BFD0-571EBE97817E}"/>
              </a:ext>
            </a:extLst>
          </p:cNvPr>
          <p:cNvSpPr/>
          <p:nvPr/>
        </p:nvSpPr>
        <p:spPr>
          <a:xfrm>
            <a:off x="3246608" y="1026861"/>
            <a:ext cx="511214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2000" b="1">
                <a:solidFill>
                  <a:srgbClr val="C00000"/>
                </a:solidFill>
              </a:rPr>
              <a:t>Ensemble Learning - </a:t>
            </a:r>
            <a:r>
              <a:rPr lang="fr-FR" sz="2000" b="1">
                <a:solidFill>
                  <a:srgbClr val="C00000"/>
                </a:solidFill>
                <a:ea typeface="+mn-lt"/>
                <a:cs typeface="+mn-lt"/>
              </a:rPr>
              <a:t>RANDOM FOREST</a:t>
            </a:r>
            <a:endParaRPr lang="fr-FR" sz="2000" b="1">
              <a:solidFill>
                <a:srgbClr val="C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56B3C7-D111-4FCA-B286-360F4A013BB2}"/>
              </a:ext>
            </a:extLst>
          </p:cNvPr>
          <p:cNvSpPr/>
          <p:nvPr/>
        </p:nvSpPr>
        <p:spPr>
          <a:xfrm>
            <a:off x="1821343" y="266219"/>
            <a:ext cx="5514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>
                <a:solidFill>
                  <a:srgbClr val="002060"/>
                </a:solidFill>
              </a:rPr>
              <a:t>Algorithmes « Machine Learning »</a:t>
            </a:r>
          </a:p>
        </p:txBody>
      </p:sp>
      <p:graphicFrame>
        <p:nvGraphicFramePr>
          <p:cNvPr id="8" name="Tableau 8">
            <a:extLst>
              <a:ext uri="{FF2B5EF4-FFF2-40B4-BE49-F238E27FC236}">
                <a16:creationId xmlns:a16="http://schemas.microsoft.com/office/drawing/2014/main" id="{7B856463-3216-4A1A-A5AF-85EF4D57EAA5}"/>
              </a:ext>
            </a:extLst>
          </p:cNvPr>
          <p:cNvGraphicFramePr>
            <a:graphicFrameLocks noGrp="1"/>
          </p:cNvGraphicFramePr>
          <p:nvPr/>
        </p:nvGraphicFramePr>
        <p:xfrm>
          <a:off x="1243466" y="5255491"/>
          <a:ext cx="3999893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4412">
                  <a:extLst>
                    <a:ext uri="{9D8B030D-6E8A-4147-A177-3AD203B41FA5}">
                      <a16:colId xmlns:a16="http://schemas.microsoft.com/office/drawing/2014/main" val="1512105352"/>
                    </a:ext>
                  </a:extLst>
                </a:gridCol>
                <a:gridCol w="2375481">
                  <a:extLst>
                    <a:ext uri="{9D8B030D-6E8A-4147-A177-3AD203B41FA5}">
                      <a16:colId xmlns:a16="http://schemas.microsoft.com/office/drawing/2014/main" val="1328268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800" b="1" i="0" u="none" strike="noStrike" noProof="0">
                          <a:latin typeface="Century Gothic"/>
                        </a:rPr>
                        <a:t>Score </a:t>
                      </a:r>
                      <a:r>
                        <a:rPr lang="fr-FR"/>
                        <a:t>R</a:t>
                      </a:r>
                      <a:r>
                        <a:rPr lang="fr-FR" baseline="30000"/>
                        <a:t>2</a:t>
                      </a:r>
                      <a:r>
                        <a:rPr lang="fr-FR"/>
                        <a:t> 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MSE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825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0.687</a:t>
                      </a:r>
                      <a:endParaRPr 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7.26e+09</a:t>
                      </a:r>
                      <a:endParaRPr 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893965"/>
                  </a:ext>
                </a:extLst>
              </a:tr>
            </a:tbl>
          </a:graphicData>
        </a:graphic>
      </p:graphicFrame>
      <p:sp>
        <p:nvSpPr>
          <p:cNvPr id="10" name="ZoneTexte 9">
            <a:extLst>
              <a:ext uri="{FF2B5EF4-FFF2-40B4-BE49-F238E27FC236}">
                <a16:creationId xmlns:a16="http://schemas.microsoft.com/office/drawing/2014/main" id="{0CDD59F6-E0EF-48F6-93D0-02516E7A2C76}"/>
              </a:ext>
            </a:extLst>
          </p:cNvPr>
          <p:cNvSpPr txBox="1"/>
          <p:nvPr/>
        </p:nvSpPr>
        <p:spPr>
          <a:xfrm>
            <a:off x="1148793" y="4597679"/>
            <a:ext cx="4584699" cy="4542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fr-FR" b="1" u="sng">
                <a:ea typeface="+mn-lt"/>
                <a:cs typeface="+mn-lt"/>
              </a:rPr>
              <a:t>Résultats évaluation model :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5" name="Rectangle : coins arrondis 1">
            <a:extLst>
              <a:ext uri="{FF2B5EF4-FFF2-40B4-BE49-F238E27FC236}">
                <a16:creationId xmlns:a16="http://schemas.microsoft.com/office/drawing/2014/main" id="{D03E8711-C4B3-47A0-9674-9633B7523028}"/>
              </a:ext>
            </a:extLst>
          </p:cNvPr>
          <p:cNvSpPr/>
          <p:nvPr/>
        </p:nvSpPr>
        <p:spPr>
          <a:xfrm>
            <a:off x="818567" y="948493"/>
            <a:ext cx="2386966" cy="48686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000">
                <a:solidFill>
                  <a:srgbClr val="FFFFFF"/>
                </a:solidFill>
                <a:ea typeface="+mn-lt"/>
                <a:cs typeface="+mn-lt"/>
              </a:rPr>
              <a:t>Troisième modèle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E08920-D5C2-4EA7-AC4B-AB6B63825BED}"/>
              </a:ext>
            </a:extLst>
          </p:cNvPr>
          <p:cNvGrpSpPr/>
          <p:nvPr/>
        </p:nvGrpSpPr>
        <p:grpSpPr>
          <a:xfrm>
            <a:off x="10455899" y="738393"/>
            <a:ext cx="1531409" cy="369332"/>
            <a:chOff x="6138334" y="3233208"/>
            <a:chExt cx="1531409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942DA81-9F20-440C-AA4D-4D3A12FAFF85}"/>
                </a:ext>
              </a:extLst>
            </p:cNvPr>
            <p:cNvCxnSpPr/>
            <p:nvPr/>
          </p:nvCxnSpPr>
          <p:spPr>
            <a:xfrm flipV="1">
              <a:off x="6138334" y="3327400"/>
              <a:ext cx="270933" cy="0"/>
            </a:xfrm>
            <a:prstGeom prst="straightConnector1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1EACD9E-16F6-41F8-9130-E6D8A1B501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8334" y="3496733"/>
              <a:ext cx="270933" cy="0"/>
            </a:xfrm>
            <a:prstGeom prst="straightConnector1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0B3F5B-F64D-421F-AD58-0E3FCE79E022}"/>
                </a:ext>
              </a:extLst>
            </p:cNvPr>
            <p:cNvSpPr txBox="1"/>
            <p:nvPr/>
          </p:nvSpPr>
          <p:spPr>
            <a:xfrm>
              <a:off x="6374342" y="3233208"/>
              <a:ext cx="129540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900" b="1" err="1"/>
                <a:t>Valeur</a:t>
              </a:r>
              <a:r>
                <a:rPr lang="en-US" sz="900" b="1"/>
                <a:t> reel</a:t>
              </a:r>
            </a:p>
            <a:p>
              <a:r>
                <a:rPr lang="en-US" sz="900" b="1" err="1"/>
                <a:t>Valeur</a:t>
              </a:r>
              <a:r>
                <a:rPr lang="en-US" sz="900" b="1"/>
                <a:t> </a:t>
              </a:r>
              <a:r>
                <a:rPr lang="en-US" sz="900" b="1">
                  <a:ea typeface="+mn-lt"/>
                  <a:cs typeface="+mn-lt"/>
                </a:rPr>
                <a:t>predictive</a:t>
              </a:r>
              <a:endParaRPr lang="en-US" sz="900" b="1"/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F4E472-5F03-4441-AA7B-EC782201D07D}"/>
              </a:ext>
            </a:extLst>
          </p:cNvPr>
          <p:cNvCxnSpPr/>
          <p:nvPr/>
        </p:nvCxnSpPr>
        <p:spPr>
          <a:xfrm>
            <a:off x="10511367" y="3920067"/>
            <a:ext cx="0" cy="1828800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 : coins arrondis 1">
            <a:extLst>
              <a:ext uri="{FF2B5EF4-FFF2-40B4-BE49-F238E27FC236}">
                <a16:creationId xmlns:a16="http://schemas.microsoft.com/office/drawing/2014/main" id="{F32BA6FD-4D97-4F78-961E-3586C8CAFA43}"/>
              </a:ext>
            </a:extLst>
          </p:cNvPr>
          <p:cNvSpPr/>
          <p:nvPr/>
        </p:nvSpPr>
        <p:spPr>
          <a:xfrm>
            <a:off x="9437632" y="276094"/>
            <a:ext cx="1768900" cy="306467"/>
          </a:xfrm>
          <a:prstGeom prst="roundRect">
            <a:avLst/>
          </a:prstGeom>
          <a:solidFill>
            <a:schemeClr val="bg2">
              <a:lumMod val="75000"/>
              <a:alpha val="76000"/>
            </a:schemeClr>
          </a:solidFill>
          <a:ln w="28575">
            <a:solidFill>
              <a:schemeClr val="bg2">
                <a:lumMod val="50000"/>
              </a:schemeClr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extrusionH="76200">
            <a:extrusionClr>
              <a:schemeClr val="bg2"/>
            </a:extrusionClr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fr-FR" sz="1200" b="1">
                <a:solidFill>
                  <a:schemeClr val="bg1"/>
                </a:solidFill>
              </a:rPr>
              <a:t>Prédiction vs réel</a:t>
            </a:r>
          </a:p>
        </p:txBody>
      </p:sp>
      <p:sp>
        <p:nvSpPr>
          <p:cNvPr id="22" name="Rectangle : coins arrondis 1">
            <a:extLst>
              <a:ext uri="{FF2B5EF4-FFF2-40B4-BE49-F238E27FC236}">
                <a16:creationId xmlns:a16="http://schemas.microsoft.com/office/drawing/2014/main" id="{87822C5A-0DB0-45DE-9500-BFF561EDC2BD}"/>
              </a:ext>
            </a:extLst>
          </p:cNvPr>
          <p:cNvSpPr/>
          <p:nvPr/>
        </p:nvSpPr>
        <p:spPr>
          <a:xfrm>
            <a:off x="9437632" y="3558767"/>
            <a:ext cx="1768900" cy="306467"/>
          </a:xfrm>
          <a:prstGeom prst="roundRect">
            <a:avLst/>
          </a:prstGeom>
          <a:solidFill>
            <a:schemeClr val="bg2">
              <a:lumMod val="75000"/>
              <a:alpha val="76000"/>
            </a:schemeClr>
          </a:solidFill>
          <a:ln w="28575">
            <a:solidFill>
              <a:schemeClr val="bg2">
                <a:lumMod val="50000"/>
              </a:schemeClr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extrusionH="76200">
            <a:extrusionClr>
              <a:schemeClr val="bg2"/>
            </a:extrusionClr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fr-FR" sz="1200" b="1">
                <a:solidFill>
                  <a:schemeClr val="bg1"/>
                </a:solidFill>
              </a:rPr>
              <a:t>Distribution résidus</a:t>
            </a:r>
            <a:endParaRPr lang="en-US" sz="1200" b="1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73328C-2AA5-4FD8-9AB9-DC75BE2ABCB7}"/>
              </a:ext>
            </a:extLst>
          </p:cNvPr>
          <p:cNvSpPr txBox="1"/>
          <p:nvPr/>
        </p:nvSpPr>
        <p:spPr>
          <a:xfrm>
            <a:off x="635000" y="2150533"/>
            <a:ext cx="52239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Avec l'aide de GridSearchCV</a:t>
            </a:r>
          </a:p>
        </p:txBody>
      </p:sp>
      <p:pic>
        <p:nvPicPr>
          <p:cNvPr id="16" name="Picture 17">
            <a:extLst>
              <a:ext uri="{FF2B5EF4-FFF2-40B4-BE49-F238E27FC236}">
                <a16:creationId xmlns:a16="http://schemas.microsoft.com/office/drawing/2014/main" id="{989E56AE-0E0E-4906-9710-0E5E2D10EF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681" b="-820"/>
          <a:stretch/>
        </p:blipFill>
        <p:spPr>
          <a:xfrm>
            <a:off x="609599" y="2550933"/>
            <a:ext cx="7366002" cy="1095760"/>
          </a:xfrm>
          <a:prstGeom prst="rect">
            <a:avLst/>
          </a:prstGeom>
        </p:spPr>
      </p:pic>
      <p:pic>
        <p:nvPicPr>
          <p:cNvPr id="18" name="Picture 22">
            <a:extLst>
              <a:ext uri="{FF2B5EF4-FFF2-40B4-BE49-F238E27FC236}">
                <a16:creationId xmlns:a16="http://schemas.microsoft.com/office/drawing/2014/main" id="{C815B794-8215-4817-83BD-AAF62B1EA1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3822715"/>
            <a:ext cx="7365999" cy="677302"/>
          </a:xfrm>
          <a:prstGeom prst="rect">
            <a:avLst/>
          </a:prstGeom>
        </p:spPr>
      </p:pic>
      <p:pic>
        <p:nvPicPr>
          <p:cNvPr id="4" name="Picture 10" descr="Table&#10;&#10;Description automatically generated">
            <a:extLst>
              <a:ext uri="{FF2B5EF4-FFF2-40B4-BE49-F238E27FC236}">
                <a16:creationId xmlns:a16="http://schemas.microsoft.com/office/drawing/2014/main" id="{0773154C-72FA-40EF-8DFE-C0616DD154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2533" y="5158865"/>
            <a:ext cx="2743200" cy="926004"/>
          </a:xfrm>
          <a:prstGeom prst="rect">
            <a:avLst/>
          </a:prstGeom>
        </p:spPr>
      </p:pic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D72A81F3-5D74-EC43-9929-D8ECC5F78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FD500-A4DB-494C-B1FE-6F19D80117BD}" type="slidenum">
              <a:rPr lang="fr-FR" smtClean="0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00027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40A03EE8-AFE7-4760-A4B9-B89C7539C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467" y="4467814"/>
            <a:ext cx="7230533" cy="2365403"/>
          </a:xfrm>
          <a:prstGeom prst="rect">
            <a:avLst/>
          </a:prstGeom>
          <a:solidFill>
            <a:schemeClr val="bg2">
              <a:lumMod val="75000"/>
              <a:alpha val="76000"/>
            </a:schemeClr>
          </a:solidFill>
          <a:ln w="28575">
            <a:solidFill>
              <a:schemeClr val="bg2">
                <a:lumMod val="50000"/>
              </a:schemeClr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extrusionH="76200">
            <a:extrusionClr>
              <a:schemeClr val="bg2"/>
            </a:extrusionClr>
          </a:sp3d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AEC8B5-0C07-4BF3-BFD0-571EBE97817E}"/>
              </a:ext>
            </a:extLst>
          </p:cNvPr>
          <p:cNvSpPr/>
          <p:nvPr/>
        </p:nvSpPr>
        <p:spPr>
          <a:xfrm>
            <a:off x="4375095" y="844172"/>
            <a:ext cx="356446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2000" b="1">
                <a:solidFill>
                  <a:srgbClr val="C00000"/>
                </a:solidFill>
              </a:rPr>
              <a:t>Sequentiel Neuron Network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56B3C7-D111-4FCA-B286-360F4A013BB2}"/>
              </a:ext>
            </a:extLst>
          </p:cNvPr>
          <p:cNvSpPr/>
          <p:nvPr/>
        </p:nvSpPr>
        <p:spPr>
          <a:xfrm>
            <a:off x="1756315" y="302007"/>
            <a:ext cx="475878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2400" b="1">
                <a:solidFill>
                  <a:srgbClr val="002060"/>
                </a:solidFill>
              </a:rPr>
              <a:t>Algorithmes « Deep Learning »</a:t>
            </a:r>
          </a:p>
        </p:txBody>
      </p:sp>
      <p:graphicFrame>
        <p:nvGraphicFramePr>
          <p:cNvPr id="8" name="Tableau 8">
            <a:extLst>
              <a:ext uri="{FF2B5EF4-FFF2-40B4-BE49-F238E27FC236}">
                <a16:creationId xmlns:a16="http://schemas.microsoft.com/office/drawing/2014/main" id="{7B856463-3216-4A1A-A5AF-85EF4D57EA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630107"/>
              </p:ext>
            </p:extLst>
          </p:nvPr>
        </p:nvGraphicFramePr>
        <p:xfrm>
          <a:off x="920193" y="4366491"/>
          <a:ext cx="3588307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57261">
                  <a:extLst>
                    <a:ext uri="{9D8B030D-6E8A-4147-A177-3AD203B41FA5}">
                      <a16:colId xmlns:a16="http://schemas.microsoft.com/office/drawing/2014/main" val="1512105352"/>
                    </a:ext>
                  </a:extLst>
                </a:gridCol>
                <a:gridCol w="2131046">
                  <a:extLst>
                    <a:ext uri="{9D8B030D-6E8A-4147-A177-3AD203B41FA5}">
                      <a16:colId xmlns:a16="http://schemas.microsoft.com/office/drawing/2014/main" val="1328268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800" b="1" i="0" u="none" strike="noStrike" noProof="0">
                          <a:latin typeface="Century Gothic"/>
                        </a:rPr>
                        <a:t>Score </a:t>
                      </a:r>
                      <a:r>
                        <a:rPr lang="fr-FR"/>
                        <a:t>R</a:t>
                      </a:r>
                      <a:r>
                        <a:rPr lang="fr-FR" baseline="30000"/>
                        <a:t>2</a:t>
                      </a:r>
                      <a:r>
                        <a:rPr lang="fr-FR"/>
                        <a:t> 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MSE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825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0.634</a:t>
                      </a:r>
                      <a:endParaRPr 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/>
                        <a:t>8.49e+09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893965"/>
                  </a:ext>
                </a:extLst>
              </a:tr>
            </a:tbl>
          </a:graphicData>
        </a:graphic>
      </p:graphicFrame>
      <p:sp>
        <p:nvSpPr>
          <p:cNvPr id="10" name="ZoneTexte 9">
            <a:extLst>
              <a:ext uri="{FF2B5EF4-FFF2-40B4-BE49-F238E27FC236}">
                <a16:creationId xmlns:a16="http://schemas.microsoft.com/office/drawing/2014/main" id="{0CDD59F6-E0EF-48F6-93D0-02516E7A2C76}"/>
              </a:ext>
            </a:extLst>
          </p:cNvPr>
          <p:cNvSpPr txBox="1"/>
          <p:nvPr/>
        </p:nvSpPr>
        <p:spPr>
          <a:xfrm>
            <a:off x="920193" y="3878012"/>
            <a:ext cx="3973539" cy="4542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fr-FR" b="1" u="sng">
                <a:ea typeface="+mn-lt"/>
                <a:cs typeface="+mn-lt"/>
              </a:rPr>
              <a:t>Résultats évaluation model :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5" name="Rectangle : coins arrondis 1">
            <a:extLst>
              <a:ext uri="{FF2B5EF4-FFF2-40B4-BE49-F238E27FC236}">
                <a16:creationId xmlns:a16="http://schemas.microsoft.com/office/drawing/2014/main" id="{D03E8711-C4B3-47A0-9674-9633B7523028}"/>
              </a:ext>
            </a:extLst>
          </p:cNvPr>
          <p:cNvSpPr/>
          <p:nvPr/>
        </p:nvSpPr>
        <p:spPr>
          <a:xfrm>
            <a:off x="1714660" y="846606"/>
            <a:ext cx="2640965" cy="47840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000" b="1">
                <a:solidFill>
                  <a:srgbClr val="FFFFFF"/>
                </a:solidFill>
                <a:ea typeface="+mn-lt"/>
                <a:cs typeface="+mn-lt"/>
              </a:rPr>
              <a:t>Quatrième modèle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77BBC6F-B724-4959-8183-2ECCCC58C89F}"/>
              </a:ext>
            </a:extLst>
          </p:cNvPr>
          <p:cNvGrpSpPr/>
          <p:nvPr/>
        </p:nvGrpSpPr>
        <p:grpSpPr>
          <a:xfrm>
            <a:off x="8256426" y="190424"/>
            <a:ext cx="3665009" cy="2972231"/>
            <a:chOff x="8255000" y="459331"/>
            <a:chExt cx="3665009" cy="2972231"/>
          </a:xfrm>
        </p:grpSpPr>
        <p:pic>
          <p:nvPicPr>
            <p:cNvPr id="14" name="Picture 14" descr="Chart, line chart&#10;&#10;Description automatically generated">
              <a:extLst>
                <a:ext uri="{FF2B5EF4-FFF2-40B4-BE49-F238E27FC236}">
                  <a16:creationId xmlns:a16="http://schemas.microsoft.com/office/drawing/2014/main" id="{CB71837B-F335-41CC-B397-C40EEA55B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55000" y="818704"/>
              <a:ext cx="3564466" cy="2612858"/>
            </a:xfrm>
            <a:prstGeom prst="rect">
              <a:avLst/>
            </a:prstGeom>
            <a:solidFill>
              <a:schemeClr val="bg2">
                <a:lumMod val="75000"/>
                <a:alpha val="76000"/>
              </a:schemeClr>
            </a:solidFill>
            <a:ln w="28575">
              <a:solidFill>
                <a:schemeClr val="bg2">
                  <a:lumMod val="50000"/>
                </a:schemeClr>
              </a:solidFill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extrusionH="76200">
              <a:extrusionClr>
                <a:schemeClr val="bg2"/>
              </a:extrusionClr>
            </a:sp3d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FE08920-D5C2-4EA7-AC4B-AB6B63825BED}"/>
                </a:ext>
              </a:extLst>
            </p:cNvPr>
            <p:cNvGrpSpPr/>
            <p:nvPr/>
          </p:nvGrpSpPr>
          <p:grpSpPr>
            <a:xfrm>
              <a:off x="10388600" y="955676"/>
              <a:ext cx="1531409" cy="369332"/>
              <a:chOff x="6138334" y="3233208"/>
              <a:chExt cx="1531409" cy="369332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E942DA81-9F20-440C-AA4D-4D3A12FAFF85}"/>
                  </a:ext>
                </a:extLst>
              </p:cNvPr>
              <p:cNvCxnSpPr/>
              <p:nvPr/>
            </p:nvCxnSpPr>
            <p:spPr>
              <a:xfrm flipV="1">
                <a:off x="6138334" y="3327400"/>
                <a:ext cx="270933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51EACD9E-16F6-41F8-9130-E6D8A1B501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38334" y="3496733"/>
                <a:ext cx="270933" cy="0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0B3F5B-F64D-421F-AD58-0E3FCE79E022}"/>
                  </a:ext>
                </a:extLst>
              </p:cNvPr>
              <p:cNvSpPr txBox="1"/>
              <p:nvPr/>
            </p:nvSpPr>
            <p:spPr>
              <a:xfrm>
                <a:off x="6374342" y="3233208"/>
                <a:ext cx="1295401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900" b="1" err="1"/>
                  <a:t>Valeur</a:t>
                </a:r>
                <a:r>
                  <a:rPr lang="en-US" sz="900" b="1"/>
                  <a:t> reel</a:t>
                </a:r>
              </a:p>
              <a:p>
                <a:r>
                  <a:rPr lang="en-US" sz="900" b="1" err="1"/>
                  <a:t>Valeur</a:t>
                </a:r>
                <a:r>
                  <a:rPr lang="en-US" sz="900" b="1"/>
                  <a:t> </a:t>
                </a:r>
                <a:r>
                  <a:rPr lang="en-US" sz="900" b="1">
                    <a:ea typeface="+mn-lt"/>
                    <a:cs typeface="+mn-lt"/>
                  </a:rPr>
                  <a:t>predictive</a:t>
                </a:r>
                <a:endParaRPr lang="en-US" sz="900" b="1"/>
              </a:p>
            </p:txBody>
          </p:sp>
        </p:grpSp>
        <p:sp>
          <p:nvSpPr>
            <p:cNvPr id="21" name="Rectangle : coins arrondis 1">
              <a:extLst>
                <a:ext uri="{FF2B5EF4-FFF2-40B4-BE49-F238E27FC236}">
                  <a16:creationId xmlns:a16="http://schemas.microsoft.com/office/drawing/2014/main" id="{F32BA6FD-4D97-4F78-961E-3586C8CAFA43}"/>
                </a:ext>
              </a:extLst>
            </p:cNvPr>
            <p:cNvSpPr/>
            <p:nvPr/>
          </p:nvSpPr>
          <p:spPr>
            <a:xfrm>
              <a:off x="9343283" y="459331"/>
              <a:ext cx="1768900" cy="266735"/>
            </a:xfrm>
            <a:prstGeom prst="roundRect">
              <a:avLst/>
            </a:prstGeom>
            <a:solidFill>
              <a:schemeClr val="bg2">
                <a:lumMod val="75000"/>
                <a:alpha val="76000"/>
              </a:schemeClr>
            </a:solidFill>
            <a:ln w="28575">
              <a:solidFill>
                <a:schemeClr val="bg2">
                  <a:lumMod val="50000"/>
                </a:schemeClr>
              </a:solidFill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extrusionH="76200">
              <a:extrusionClr>
                <a:schemeClr val="bg2"/>
              </a:extrusionClr>
            </a:sp3d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1200" b="1">
                  <a:solidFill>
                    <a:schemeClr val="bg1"/>
                  </a:solidFill>
                </a:rPr>
                <a:t>Prédiction vs réel</a:t>
              </a:r>
            </a:p>
          </p:txBody>
        </p:sp>
      </p:grpSp>
      <p:sp>
        <p:nvSpPr>
          <p:cNvPr id="22" name="Rectangle : coins arrondis 1">
            <a:extLst>
              <a:ext uri="{FF2B5EF4-FFF2-40B4-BE49-F238E27FC236}">
                <a16:creationId xmlns:a16="http://schemas.microsoft.com/office/drawing/2014/main" id="{87822C5A-0DB0-45DE-9500-BFF561EDC2BD}"/>
              </a:ext>
            </a:extLst>
          </p:cNvPr>
          <p:cNvSpPr/>
          <p:nvPr/>
        </p:nvSpPr>
        <p:spPr>
          <a:xfrm>
            <a:off x="7429387" y="4054295"/>
            <a:ext cx="2624033" cy="306467"/>
          </a:xfrm>
          <a:prstGeom prst="roundRect">
            <a:avLst/>
          </a:prstGeom>
          <a:solidFill>
            <a:schemeClr val="bg2">
              <a:lumMod val="75000"/>
              <a:alpha val="76000"/>
            </a:schemeClr>
          </a:solidFill>
          <a:ln w="28575">
            <a:solidFill>
              <a:schemeClr val="bg2">
                <a:lumMod val="50000"/>
              </a:schemeClr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extrusionH="76200">
            <a:extrusionClr>
              <a:schemeClr val="bg2"/>
            </a:extrusionClr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fr-FR" sz="1200" b="1">
                <a:solidFill>
                  <a:schemeClr val="bg1"/>
                </a:solidFill>
              </a:rPr>
              <a:t>courbe d'apprentissage</a:t>
            </a:r>
            <a:endParaRPr lang="en-US" sz="1200" b="1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73328C-2AA5-4FD8-9AB9-DC75BE2ABCB7}"/>
              </a:ext>
            </a:extLst>
          </p:cNvPr>
          <p:cNvSpPr txBox="1"/>
          <p:nvPr/>
        </p:nvSpPr>
        <p:spPr>
          <a:xfrm>
            <a:off x="2370665" y="1416023"/>
            <a:ext cx="42333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Architecture neuron network model</a:t>
            </a:r>
          </a:p>
        </p:txBody>
      </p:sp>
      <p:pic>
        <p:nvPicPr>
          <p:cNvPr id="4" name="Picture 10" descr="Table&#10;&#10;Description automatically generated">
            <a:extLst>
              <a:ext uri="{FF2B5EF4-FFF2-40B4-BE49-F238E27FC236}">
                <a16:creationId xmlns:a16="http://schemas.microsoft.com/office/drawing/2014/main" id="{2E6FE7AA-1530-408E-9708-C9B5CA5F84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666" y="1788317"/>
            <a:ext cx="4536563" cy="1941895"/>
          </a:xfrm>
          <a:prstGeom prst="rect">
            <a:avLst/>
          </a:prstGeom>
        </p:spPr>
      </p:pic>
      <p:pic>
        <p:nvPicPr>
          <p:cNvPr id="20" name="Picture 24" descr="Table&#10;&#10;Description automatically generated">
            <a:extLst>
              <a:ext uri="{FF2B5EF4-FFF2-40B4-BE49-F238E27FC236}">
                <a16:creationId xmlns:a16="http://schemas.microsoft.com/office/drawing/2014/main" id="{DE9297FF-9843-42AD-BAA0-FF996FAB7E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2507" y="5335658"/>
            <a:ext cx="2743200" cy="1135589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7A3D91C3-F1CC-1545-8E17-EE1C6F9BB6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229" y="1841962"/>
            <a:ext cx="2523485" cy="1874900"/>
          </a:xfrm>
          <a:prstGeom prst="rect">
            <a:avLst/>
          </a:prstGeom>
        </p:spPr>
      </p:pic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905C7AC3-816D-324F-8F82-C7CED9219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FD500-A4DB-494C-B1FE-6F19D80117BD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3330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6D2AE116-5602-496A-BCBD-27C61BD910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281774"/>
              </p:ext>
            </p:extLst>
          </p:nvPr>
        </p:nvGraphicFramePr>
        <p:xfrm>
          <a:off x="1690589" y="2105486"/>
          <a:ext cx="9230610" cy="18541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148">
                  <a:extLst>
                    <a:ext uri="{9D8B030D-6E8A-4147-A177-3AD203B41FA5}">
                      <a16:colId xmlns:a16="http://schemas.microsoft.com/office/drawing/2014/main" val="550638211"/>
                    </a:ext>
                  </a:extLst>
                </a:gridCol>
                <a:gridCol w="2053652">
                  <a:extLst>
                    <a:ext uri="{9D8B030D-6E8A-4147-A177-3AD203B41FA5}">
                      <a16:colId xmlns:a16="http://schemas.microsoft.com/office/drawing/2014/main" val="112627921"/>
                    </a:ext>
                  </a:extLst>
                </a:gridCol>
                <a:gridCol w="2829810">
                  <a:extLst>
                    <a:ext uri="{9D8B030D-6E8A-4147-A177-3AD203B41FA5}">
                      <a16:colId xmlns:a16="http://schemas.microsoft.com/office/drawing/2014/main" val="33099697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Modèles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/>
                        <a:t>R2 Score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800" b="1" i="0" u="none" strike="noStrike" noProof="0">
                          <a:latin typeface="Century Gothic"/>
                        </a:rPr>
                        <a:t>Valeur </a:t>
                      </a:r>
                      <a:r>
                        <a:rPr lang="fr-FR"/>
                        <a:t>MSE 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536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/>
                        <a:t>Régression linéaire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/>
                        <a:t>0.</a:t>
                      </a:r>
                      <a:r>
                        <a:rPr lang="en-US" sz="1800" b="0" i="0" u="none" strike="noStrike" noProof="0">
                          <a:latin typeface="Century Gothic"/>
                        </a:rPr>
                        <a:t>533473 </a:t>
                      </a:r>
                      <a:endParaRPr lang="fr-FR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1.084968e+10</a:t>
                      </a:r>
                      <a:endParaRPr lang="fr-FR" sz="1800" b="0" i="0" u="none" strike="noStrike" noProof="0">
                        <a:latin typeface="Century Gothic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18894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b="0" i="0" u="none" strike="noStrike" noProof="0">
                          <a:latin typeface="Century Gothic"/>
                        </a:rPr>
                        <a:t>Ensemble Learning - Xgboost</a:t>
                      </a:r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4572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0.700380</a:t>
                      </a:r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6.968046e+09</a:t>
                      </a:r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666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b="0" i="0" u="none" strike="noStrike" noProof="0"/>
                        <a:t>Ensemble Learning -</a:t>
                      </a:r>
                      <a:r>
                        <a:rPr lang="fr-FR" sz="1800" b="0" i="0" u="none" strike="noStrike" noProof="0" err="1">
                          <a:latin typeface="Century Gothic"/>
                        </a:rPr>
                        <a:t>Random</a:t>
                      </a:r>
                      <a:r>
                        <a:rPr lang="fr-FR" sz="1800" b="0" i="0" u="none" strike="noStrike" noProof="0">
                          <a:latin typeface="Century Gothic"/>
                        </a:rPr>
                        <a:t> Forest</a:t>
                      </a:r>
                      <a:endParaRPr lang="en-US" b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0.687739</a:t>
                      </a:r>
                      <a:endParaRPr lang="fr-FR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7.262023e+09</a:t>
                      </a:r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56829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b="0" err="1"/>
                        <a:t>Deep</a:t>
                      </a:r>
                      <a:r>
                        <a:rPr lang="fr-FR" b="0"/>
                        <a:t> Learning Neuron network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0.634694</a:t>
                      </a:r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8.495662e+09</a:t>
                      </a:r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00863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EFEB9DF-A108-4D7E-9EB9-07DE889D5904}"/>
              </a:ext>
            </a:extLst>
          </p:cNvPr>
          <p:cNvSpPr/>
          <p:nvPr/>
        </p:nvSpPr>
        <p:spPr>
          <a:xfrm>
            <a:off x="1653601" y="2846717"/>
            <a:ext cx="9277662" cy="3560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FC114EE-2776-4911-B141-57F9B32835B3}"/>
              </a:ext>
            </a:extLst>
          </p:cNvPr>
          <p:cNvSpPr txBox="1"/>
          <p:nvPr/>
        </p:nvSpPr>
        <p:spPr>
          <a:xfrm>
            <a:off x="1685808" y="4166809"/>
            <a:ext cx="92306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fr-FR" altLang="fr-FR">
                <a:solidFill>
                  <a:srgbClr val="202124"/>
                </a:solidFill>
                <a:latin typeface="inherit"/>
                <a:cs typeface="Arial"/>
              </a:rPr>
              <a:t>On choisit le model </a:t>
            </a:r>
            <a:r>
              <a:rPr lang="fr-FR" altLang="fr-FR">
                <a:solidFill>
                  <a:srgbClr val="202124"/>
                </a:solidFill>
                <a:latin typeface="inherit"/>
                <a:ea typeface="+mn-lt"/>
                <a:cs typeface="Arial"/>
              </a:rPr>
              <a:t>X</a:t>
            </a:r>
            <a:r>
              <a:rPr lang="fr-FR">
                <a:ea typeface="+mn-lt"/>
                <a:cs typeface="+mn-lt"/>
              </a:rPr>
              <a:t>gboost</a:t>
            </a:r>
            <a:r>
              <a:rPr lang="fr-FR" altLang="fr-FR">
                <a:solidFill>
                  <a:srgbClr val="202124"/>
                </a:solidFill>
                <a:latin typeface="inherit"/>
                <a:cs typeface="Arial"/>
              </a:rPr>
              <a:t>  qui a le meilleur score pour estimer les prix des logements.</a:t>
            </a:r>
            <a:endParaRPr lang="fr-FR" altLang="fr-FR">
              <a:solidFill>
                <a:srgbClr val="202124"/>
              </a:solidFill>
              <a:latin typeface="Arial" panose="020B0604020202020204" pitchFamily="34" charset="0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63A0F6-B56F-476D-86D0-27989ACCCCCB}"/>
              </a:ext>
            </a:extLst>
          </p:cNvPr>
          <p:cNvSpPr/>
          <p:nvPr/>
        </p:nvSpPr>
        <p:spPr>
          <a:xfrm>
            <a:off x="1685809" y="1593151"/>
            <a:ext cx="403164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Choix du meilleur modèle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717CBF-7CB0-464B-BD3C-11F9B2E515E6}"/>
              </a:ext>
            </a:extLst>
          </p:cNvPr>
          <p:cNvSpPr/>
          <p:nvPr/>
        </p:nvSpPr>
        <p:spPr>
          <a:xfrm>
            <a:off x="1690589" y="222742"/>
            <a:ext cx="6752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>
                <a:solidFill>
                  <a:srgbClr val="002060"/>
                </a:solidFill>
              </a:rPr>
              <a:t>Algorithmes « Machine Learning »</a:t>
            </a:r>
          </a:p>
        </p:txBody>
      </p:sp>
      <p:sp>
        <p:nvSpPr>
          <p:cNvPr id="3" name="Rectangle : coins arrondis 1">
            <a:extLst>
              <a:ext uri="{FF2B5EF4-FFF2-40B4-BE49-F238E27FC236}">
                <a16:creationId xmlns:a16="http://schemas.microsoft.com/office/drawing/2014/main" id="{66771F68-1ED6-4490-9FF1-9D7F9F2A6041}"/>
              </a:ext>
            </a:extLst>
          </p:cNvPr>
          <p:cNvSpPr/>
          <p:nvPr/>
        </p:nvSpPr>
        <p:spPr>
          <a:xfrm>
            <a:off x="1763863" y="845703"/>
            <a:ext cx="2640965" cy="47840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000" b="1">
                <a:solidFill>
                  <a:srgbClr val="FFFFFF"/>
                </a:solidFill>
                <a:ea typeface="+mn-lt"/>
                <a:cs typeface="+mn-lt"/>
              </a:rPr>
              <a:t>Modèle final</a:t>
            </a:r>
          </a:p>
        </p:txBody>
      </p:sp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1421AA39-D163-47F1-8378-92AF6A93F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365" y="4743266"/>
            <a:ext cx="4030133" cy="1982147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99197E5-969A-0345-B667-8BB854DF8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FD500-A4DB-494C-B1FE-6F19D80117BD}" type="slidenum">
              <a:rPr lang="fr-FR" smtClean="0"/>
              <a:pPr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0542E6-A561-4AE3-93E0-EC79593F07D0}"/>
              </a:ext>
            </a:extLst>
          </p:cNvPr>
          <p:cNvSpPr/>
          <p:nvPr/>
        </p:nvSpPr>
        <p:spPr>
          <a:xfrm>
            <a:off x="1677410" y="273113"/>
            <a:ext cx="8634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>
                <a:solidFill>
                  <a:srgbClr val="002060"/>
                </a:solidFill>
              </a:rPr>
              <a:t>Création d’estimateur de prix avec le modèle </a:t>
            </a:r>
            <a:r>
              <a:rPr lang="fr-FR" sz="2400" b="1" err="1">
                <a:solidFill>
                  <a:srgbClr val="002060"/>
                </a:solidFill>
              </a:rPr>
              <a:t>XGBoost</a:t>
            </a:r>
            <a:endParaRPr lang="fr-FR" sz="2400" b="1">
              <a:solidFill>
                <a:srgbClr val="002060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EB789A-CCAC-4E34-9E29-766747D2CFD6}"/>
              </a:ext>
            </a:extLst>
          </p:cNvPr>
          <p:cNvSpPr txBox="1"/>
          <p:nvPr/>
        </p:nvSpPr>
        <p:spPr>
          <a:xfrm>
            <a:off x="2082472" y="1066431"/>
            <a:ext cx="843312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fr-FR"/>
            </a:defPPr>
            <a:lvl1pPr>
              <a:defRPr sz="2000" b="1">
                <a:solidFill>
                  <a:srgbClr val="C00000"/>
                </a:solidFill>
              </a:defRPr>
            </a:lvl1pPr>
          </a:lstStyle>
          <a:p>
            <a:r>
              <a:rPr lang="fr-FR"/>
              <a:t>Nous pouvons ajuster les différents paramètres selon les besoins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F08CFE-747E-D348-AF94-30FEE03D8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FD500-A4DB-494C-B1FE-6F19D80117BD}" type="slidenum">
              <a:rPr lang="fr-FR" smtClean="0"/>
              <a:pPr/>
              <a:t>29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90A6802-3D7C-814E-9708-F0FB3FCE1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983" y="1772802"/>
            <a:ext cx="4305300" cy="1816100"/>
          </a:xfrm>
          <a:prstGeom prst="rect">
            <a:avLst/>
          </a:prstGeom>
          <a:solidFill>
            <a:schemeClr val="bg2">
              <a:lumMod val="75000"/>
              <a:alpha val="76000"/>
            </a:schemeClr>
          </a:solidFill>
          <a:ln w="28575">
            <a:solidFill>
              <a:schemeClr val="bg2">
                <a:lumMod val="50000"/>
              </a:schemeClr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extrusionH="76200">
            <a:extrusionClr>
              <a:schemeClr val="bg2"/>
            </a:extrusionClr>
          </a:sp3d>
        </p:spPr>
      </p:pic>
      <p:pic>
        <p:nvPicPr>
          <p:cNvPr id="9" name="Image 8" descr="Une image contenant texte, périphérique, capture d’écran&#10;&#10;Description générée automatiquement">
            <a:extLst>
              <a:ext uri="{FF2B5EF4-FFF2-40B4-BE49-F238E27FC236}">
                <a16:creationId xmlns:a16="http://schemas.microsoft.com/office/drawing/2014/main" id="{44AC8EE6-6D4B-1548-B691-94603157C5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109" y="1772801"/>
            <a:ext cx="4540248" cy="1816099"/>
          </a:xfrm>
          <a:prstGeom prst="rect">
            <a:avLst/>
          </a:prstGeom>
          <a:solidFill>
            <a:schemeClr val="bg2">
              <a:lumMod val="75000"/>
              <a:alpha val="76000"/>
            </a:schemeClr>
          </a:solidFill>
          <a:ln w="28575">
            <a:solidFill>
              <a:schemeClr val="bg2">
                <a:lumMod val="50000"/>
              </a:schemeClr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extrusionH="76200">
            <a:extrusionClr>
              <a:schemeClr val="bg2"/>
            </a:extrusionClr>
          </a:sp3d>
        </p:spPr>
      </p:pic>
      <p:pic>
        <p:nvPicPr>
          <p:cNvPr id="11" name="Image 10" descr="Une image contenant texte, périphérique, capture d’écran&#10;&#10;Description générée automatiquement">
            <a:extLst>
              <a:ext uri="{FF2B5EF4-FFF2-40B4-BE49-F238E27FC236}">
                <a16:creationId xmlns:a16="http://schemas.microsoft.com/office/drawing/2014/main" id="{0E2911CD-4303-8749-A075-B95791FAB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833" y="3895159"/>
            <a:ext cx="4431824" cy="1816099"/>
          </a:xfrm>
          <a:prstGeom prst="rect">
            <a:avLst/>
          </a:prstGeom>
          <a:solidFill>
            <a:schemeClr val="bg2">
              <a:lumMod val="75000"/>
              <a:alpha val="76000"/>
            </a:schemeClr>
          </a:solidFill>
          <a:ln w="28575">
            <a:solidFill>
              <a:schemeClr val="bg2">
                <a:lumMod val="50000"/>
              </a:schemeClr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extrusionH="76200">
            <a:extrusionClr>
              <a:schemeClr val="bg2"/>
            </a:extrusionClr>
          </a:sp3d>
        </p:spPr>
      </p:pic>
    </p:spTree>
    <p:extLst>
      <p:ext uri="{BB962C8B-B14F-4D97-AF65-F5344CB8AC3E}">
        <p14:creationId xmlns:p14="http://schemas.microsoft.com/office/powerpoint/2010/main" val="1396575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llipse 31">
            <a:extLst>
              <a:ext uri="{FF2B5EF4-FFF2-40B4-BE49-F238E27FC236}">
                <a16:creationId xmlns:a16="http://schemas.microsoft.com/office/drawing/2014/main" id="{6C628C67-C3D6-0940-99DE-2FAECFF3A080}"/>
              </a:ext>
            </a:extLst>
          </p:cNvPr>
          <p:cNvSpPr/>
          <p:nvPr/>
        </p:nvSpPr>
        <p:spPr>
          <a:xfrm>
            <a:off x="8643969" y="4142144"/>
            <a:ext cx="2703561" cy="2661214"/>
          </a:xfrm>
          <a:prstGeom prst="ellipse">
            <a:avLst/>
          </a:prstGeom>
          <a:solidFill>
            <a:schemeClr val="tx2">
              <a:lumMod val="60000"/>
              <a:lumOff val="40000"/>
              <a:alpha val="50980"/>
            </a:schemeClr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00FF00"/>
              </a:highlight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D5E45965-51FC-4AA0-9242-768EEE3042F9}"/>
              </a:ext>
            </a:extLst>
          </p:cNvPr>
          <p:cNvSpPr txBox="1">
            <a:spLocks noChangeArrowheads="1"/>
          </p:cNvSpPr>
          <p:nvPr/>
        </p:nvSpPr>
        <p:spPr>
          <a:xfrm>
            <a:off x="1678714" y="287243"/>
            <a:ext cx="1033707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fr-FR"/>
            </a:defPPr>
            <a:lvl1pPr>
              <a:defRPr sz="2400" b="1">
                <a:solidFill>
                  <a:srgbClr val="002060"/>
                </a:solidFill>
              </a:defRPr>
            </a:lvl1pPr>
          </a:lstStyle>
          <a:p>
            <a:r>
              <a:rPr lang="fr-FR" altLang="fr-FR" sz="1800" dirty="0"/>
              <a:t>Préambule DATASCIENCE-Introduction</a:t>
            </a:r>
            <a:endParaRPr lang="fr-FR" sz="18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FC3F0BA-1D5F-1541-BA92-2595C5A106BE}"/>
              </a:ext>
            </a:extLst>
          </p:cNvPr>
          <p:cNvSpPr txBox="1"/>
          <p:nvPr/>
        </p:nvSpPr>
        <p:spPr>
          <a:xfrm>
            <a:off x="1768027" y="2817886"/>
            <a:ext cx="8981534" cy="553998"/>
          </a:xfrm>
          <a:prstGeom prst="rect">
            <a:avLst/>
          </a:prstGeom>
          <a:solidFill>
            <a:schemeClr val="bg2">
              <a:lumMod val="75000"/>
              <a:alpha val="76000"/>
            </a:schemeClr>
          </a:solidFill>
          <a:ln w="28575">
            <a:solidFill>
              <a:schemeClr val="bg2">
                <a:lumMod val="50000"/>
              </a:schemeClr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extrusionH="76200">
            <a:extrusionClr>
              <a:schemeClr val="bg2"/>
            </a:extrusionClr>
          </a:sp3d>
        </p:spPr>
        <p:txBody>
          <a:bodyPr wrap="square" rtlCol="0" anchor="ctr">
            <a:spAutoFit/>
          </a:bodyPr>
          <a:lstStyle>
            <a:defPPr>
              <a:defRPr lang="fr-FR"/>
            </a:defPPr>
            <a:lvl1pPr>
              <a:defRPr sz="1000" b="1"/>
            </a:lvl1pPr>
          </a:lstStyle>
          <a:p>
            <a:r>
              <a:rPr lang="fr-FR" dirty="0">
                <a:solidFill>
                  <a:schemeClr val="bg1"/>
                </a:solidFill>
              </a:rPr>
              <a:t>L’objectif de la Data Science est d’appuyer la prise de décision à partir de données et notamment </a:t>
            </a:r>
            <a:r>
              <a:rPr lang="fr-FR" dirty="0">
                <a:solidFill>
                  <a:srgbClr val="FF0000"/>
                </a:solidFill>
              </a:rPr>
              <a:t>CRÉER DE LA VALEUR  </a:t>
            </a:r>
            <a:r>
              <a:rPr lang="fr-FR" dirty="0">
                <a:solidFill>
                  <a:schemeClr val="bg1"/>
                </a:solidFill>
              </a:rPr>
              <a:t>de ces dernières.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Ce métier s’articule autour de 3 compétences : Expertise métier , Informatique  et mathématique.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1998B58-236D-CB47-8076-321844AB0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1693" y="271099"/>
            <a:ext cx="3557033" cy="2251003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25CA69B9-1B5C-C54B-B2CA-C498469EE2DB}"/>
              </a:ext>
            </a:extLst>
          </p:cNvPr>
          <p:cNvSpPr txBox="1"/>
          <p:nvPr/>
        </p:nvSpPr>
        <p:spPr>
          <a:xfrm>
            <a:off x="1768027" y="707969"/>
            <a:ext cx="5644561" cy="1323439"/>
          </a:xfrm>
          <a:prstGeom prst="rect">
            <a:avLst/>
          </a:prstGeom>
          <a:solidFill>
            <a:schemeClr val="bg2">
              <a:lumMod val="75000"/>
              <a:alpha val="76000"/>
            </a:schemeClr>
          </a:solidFill>
          <a:ln w="28575">
            <a:solidFill>
              <a:schemeClr val="bg2">
                <a:lumMod val="50000"/>
              </a:schemeClr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extrusionH="76200">
            <a:extrusionClr>
              <a:schemeClr val="bg2"/>
            </a:extrusionClr>
          </a:sp3d>
        </p:spPr>
        <p:txBody>
          <a:bodyPr wrap="square" rtlCol="0" anchor="ctr">
            <a:spAutoFit/>
          </a:bodyPr>
          <a:lstStyle>
            <a:defPPr>
              <a:defRPr lang="fr-FR"/>
            </a:defPPr>
            <a:lvl1pPr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Tout d’abord parlons du BIG DATA (ou </a:t>
            </a:r>
            <a:r>
              <a:rPr lang="fr-FR" dirty="0" err="1"/>
              <a:t>megadonnees</a:t>
            </a:r>
            <a:r>
              <a:rPr lang="fr-FR" dirty="0"/>
              <a:t> ) </a:t>
            </a:r>
          </a:p>
          <a:p>
            <a:endParaRPr lang="fr-FR" dirty="0"/>
          </a:p>
          <a:p>
            <a:r>
              <a:rPr lang="fr-FR" dirty="0"/>
              <a:t>IL est issue de la production de l’ensembles des données  issues de nos technologies dans le cadre personnel et professionnel (géolocalisation, réseaux sociaux, images, vidéos,….)</a:t>
            </a:r>
          </a:p>
          <a:p>
            <a:endParaRPr lang="fr-FR" dirty="0"/>
          </a:p>
          <a:p>
            <a:r>
              <a:rPr lang="fr-FR" dirty="0"/>
              <a:t>Quelques chiffres : QUOTIDIENNEMENT  2,5 TRILLION OCTECTS DE DONNEES PRODUITES</a:t>
            </a:r>
          </a:p>
          <a:p>
            <a:endParaRPr lang="fr-FR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6A72DF8-83D3-6C4D-BE21-85C279F0118C}"/>
              </a:ext>
            </a:extLst>
          </p:cNvPr>
          <p:cNvSpPr/>
          <p:nvPr/>
        </p:nvSpPr>
        <p:spPr>
          <a:xfrm>
            <a:off x="2071147" y="4106345"/>
            <a:ext cx="2441121" cy="2257457"/>
          </a:xfrm>
          <a:prstGeom prst="ellipse">
            <a:avLst/>
          </a:prstGeom>
          <a:solidFill>
            <a:srgbClr val="86B6C2">
              <a:alpha val="45098"/>
            </a:srgbClr>
          </a:solidFill>
          <a:ln w="12700">
            <a:solidFill>
              <a:schemeClr val="tx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4945E9A6-4580-924B-8470-EEE75DC9D764}"/>
              </a:ext>
            </a:extLst>
          </p:cNvPr>
          <p:cNvSpPr/>
          <p:nvPr/>
        </p:nvSpPr>
        <p:spPr>
          <a:xfrm>
            <a:off x="892024" y="4112799"/>
            <a:ext cx="2441121" cy="2251003"/>
          </a:xfrm>
          <a:prstGeom prst="ellipse">
            <a:avLst/>
          </a:prstGeom>
          <a:solidFill>
            <a:srgbClr val="FFFF00">
              <a:alpha val="50980"/>
            </a:srgbClr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9E9868C-95F5-CC4A-BBCE-24E6D6B95527}"/>
              </a:ext>
            </a:extLst>
          </p:cNvPr>
          <p:cNvSpPr txBox="1"/>
          <p:nvPr/>
        </p:nvSpPr>
        <p:spPr>
          <a:xfrm>
            <a:off x="1041625" y="4684410"/>
            <a:ext cx="107096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/>
              <a:t>Data </a:t>
            </a:r>
          </a:p>
          <a:p>
            <a:pPr algn="ctr"/>
            <a:r>
              <a:rPr lang="fr-FR" sz="1100" b="1"/>
              <a:t>Engineer</a:t>
            </a:r>
          </a:p>
          <a:p>
            <a:pPr algn="ctr"/>
            <a:endParaRPr lang="fr-FR" sz="1100" b="1"/>
          </a:p>
          <a:p>
            <a:pPr algn="ctr"/>
            <a:r>
              <a:rPr lang="fr-FR" sz="800"/>
              <a:t>Développement ,organisation et mise forme des données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1CD571F-CD78-EA4C-8363-39CDC44891AB}"/>
              </a:ext>
            </a:extLst>
          </p:cNvPr>
          <p:cNvSpPr txBox="1"/>
          <p:nvPr/>
        </p:nvSpPr>
        <p:spPr>
          <a:xfrm>
            <a:off x="2220523" y="4667442"/>
            <a:ext cx="10033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/>
              <a:t>Data </a:t>
            </a:r>
          </a:p>
          <a:p>
            <a:pPr algn="ctr"/>
            <a:r>
              <a:rPr lang="fr-FR" sz="1100" b="1"/>
              <a:t>Scientist</a:t>
            </a:r>
          </a:p>
          <a:p>
            <a:pPr algn="ctr"/>
            <a:endParaRPr lang="fr-FR" sz="1100" b="1"/>
          </a:p>
          <a:p>
            <a:pPr algn="ctr"/>
            <a:endParaRPr lang="fr-FR" sz="800" b="1"/>
          </a:p>
          <a:p>
            <a:pPr algn="ctr"/>
            <a:r>
              <a:rPr lang="fr-FR" sz="800"/>
              <a:t>Programmation, processus ML,DL</a:t>
            </a:r>
          </a:p>
          <a:p>
            <a:pPr algn="ctr"/>
            <a:endParaRPr lang="fr-FR" sz="1100" b="1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20D859F-1913-BA46-B5B2-C9D7C2708E8F}"/>
              </a:ext>
            </a:extLst>
          </p:cNvPr>
          <p:cNvSpPr txBox="1"/>
          <p:nvPr/>
        </p:nvSpPr>
        <p:spPr>
          <a:xfrm>
            <a:off x="3291707" y="4620955"/>
            <a:ext cx="10033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/>
              <a:t>Data </a:t>
            </a:r>
          </a:p>
          <a:p>
            <a:pPr algn="ctr"/>
            <a:r>
              <a:rPr lang="fr-FR" sz="1100" b="1"/>
              <a:t>Analysis</a:t>
            </a:r>
          </a:p>
          <a:p>
            <a:pPr algn="ctr"/>
            <a:endParaRPr lang="fr-FR" sz="1100" b="1"/>
          </a:p>
          <a:p>
            <a:pPr algn="ctr"/>
            <a:r>
              <a:rPr lang="fr-FR" sz="800"/>
              <a:t>Analyses, extraction et visualisation des données</a:t>
            </a:r>
          </a:p>
          <a:p>
            <a:pPr algn="ctr"/>
            <a:endParaRPr lang="fr-FR" sz="1100" b="1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BE888013-2CA9-B042-AC07-79178BBCD60F}"/>
              </a:ext>
            </a:extLst>
          </p:cNvPr>
          <p:cNvSpPr/>
          <p:nvPr/>
        </p:nvSpPr>
        <p:spPr>
          <a:xfrm>
            <a:off x="5973551" y="4628587"/>
            <a:ext cx="2441121" cy="2251003"/>
          </a:xfrm>
          <a:prstGeom prst="ellipse">
            <a:avLst/>
          </a:prstGeom>
          <a:solidFill>
            <a:schemeClr val="bg2">
              <a:lumMod val="75000"/>
              <a:alpha val="50980"/>
            </a:schemeClr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5B16981-E824-5746-B867-2982C7CFEACA}"/>
              </a:ext>
            </a:extLst>
          </p:cNvPr>
          <p:cNvSpPr/>
          <p:nvPr/>
        </p:nvSpPr>
        <p:spPr>
          <a:xfrm>
            <a:off x="4659909" y="4659944"/>
            <a:ext cx="2441121" cy="2251003"/>
          </a:xfrm>
          <a:prstGeom prst="ellipse">
            <a:avLst/>
          </a:prstGeom>
          <a:solidFill>
            <a:srgbClr val="92D050">
              <a:alpha val="50980"/>
            </a:srgbClr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highlight>
                <a:srgbClr val="00FF00"/>
              </a:highlight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0F70B411-4BB2-AC4B-8061-6520A7BA0B35}"/>
              </a:ext>
            </a:extLst>
          </p:cNvPr>
          <p:cNvSpPr/>
          <p:nvPr/>
        </p:nvSpPr>
        <p:spPr>
          <a:xfrm>
            <a:off x="5335780" y="3434461"/>
            <a:ext cx="2441121" cy="2251003"/>
          </a:xfrm>
          <a:prstGeom prst="ellipse">
            <a:avLst/>
          </a:prstGeom>
          <a:solidFill>
            <a:schemeClr val="accent6">
              <a:lumMod val="40000"/>
              <a:lumOff val="60000"/>
              <a:alpha val="50980"/>
            </a:schemeClr>
          </a:solidFill>
          <a:ln w="19050"/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6C78E1B-9DE8-FC45-8475-1DC7BB668044}"/>
              </a:ext>
            </a:extLst>
          </p:cNvPr>
          <p:cNvSpPr txBox="1"/>
          <p:nvPr/>
        </p:nvSpPr>
        <p:spPr>
          <a:xfrm>
            <a:off x="6091925" y="5131756"/>
            <a:ext cx="10033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/>
              <a:t>DATA</a:t>
            </a:r>
          </a:p>
          <a:p>
            <a:pPr algn="ctr"/>
            <a:r>
              <a:rPr lang="fr-FR" sz="1100" b="1"/>
              <a:t>SCIENCE</a:t>
            </a:r>
          </a:p>
          <a:p>
            <a:pPr algn="ctr"/>
            <a:endParaRPr lang="fr-FR" sz="1100" b="1"/>
          </a:p>
          <a:p>
            <a:pPr algn="ctr"/>
            <a:r>
              <a:rPr lang="fr-FR" sz="800"/>
              <a:t>Machine</a:t>
            </a:r>
          </a:p>
          <a:p>
            <a:pPr algn="ctr"/>
            <a:r>
              <a:rPr lang="fr-FR" sz="800"/>
              <a:t>&amp;</a:t>
            </a:r>
          </a:p>
          <a:p>
            <a:pPr algn="ctr"/>
            <a:r>
              <a:rPr lang="fr-FR" sz="800"/>
              <a:t>Deep</a:t>
            </a:r>
          </a:p>
          <a:p>
            <a:pPr algn="ctr"/>
            <a:r>
              <a:rPr lang="fr-FR" sz="800"/>
              <a:t>Learning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93021BF-77B0-674D-B735-4A1F8C552FA7}"/>
              </a:ext>
            </a:extLst>
          </p:cNvPr>
          <p:cNvSpPr txBox="1"/>
          <p:nvPr/>
        </p:nvSpPr>
        <p:spPr>
          <a:xfrm>
            <a:off x="4868108" y="5441025"/>
            <a:ext cx="1223817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/>
              <a:t>Informatique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800"/>
              <a:t>Bases données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800"/>
              <a:t>Visualisation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800"/>
              <a:t>Programmation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800"/>
              <a:t>Hadoop,Python,..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800"/>
              <a:t>Calcul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F1C1361-0F31-774E-AABA-8D2820EE0270}"/>
              </a:ext>
            </a:extLst>
          </p:cNvPr>
          <p:cNvSpPr txBox="1"/>
          <p:nvPr/>
        </p:nvSpPr>
        <p:spPr>
          <a:xfrm>
            <a:off x="7094433" y="5452525"/>
            <a:ext cx="13421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/>
              <a:t>Mathématiques: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800"/>
              <a:t>Statistiques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800"/>
              <a:t>Traitement signal</a:t>
            </a:r>
          </a:p>
          <a:p>
            <a:r>
              <a:rPr lang="fr-FR" sz="800"/>
              <a:t>et image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800"/>
              <a:t>Calcul scientifique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800"/>
              <a:t>Optimisation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800" b="1"/>
          </a:p>
          <a:p>
            <a:pPr algn="ctr"/>
            <a:endParaRPr lang="fr-FR" sz="1100" b="1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2C51083-0883-8D4C-A629-92E93F785915}"/>
              </a:ext>
            </a:extLst>
          </p:cNvPr>
          <p:cNvSpPr txBox="1"/>
          <p:nvPr/>
        </p:nvSpPr>
        <p:spPr>
          <a:xfrm>
            <a:off x="5951599" y="3850043"/>
            <a:ext cx="1342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/>
              <a:t>Compréhension</a:t>
            </a:r>
          </a:p>
          <a:p>
            <a:r>
              <a:rPr lang="fr-FR" sz="1100" b="1"/>
              <a:t>Données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800"/>
              <a:t>Visualisation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800"/>
              <a:t>Description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800"/>
              <a:t>Représentation information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A8A888AE-1152-A44B-AAA2-902E9C6B04FD}"/>
              </a:ext>
            </a:extLst>
          </p:cNvPr>
          <p:cNvSpPr/>
          <p:nvPr/>
        </p:nvSpPr>
        <p:spPr>
          <a:xfrm>
            <a:off x="9009344" y="4658899"/>
            <a:ext cx="2011079" cy="2154642"/>
          </a:xfrm>
          <a:prstGeom prst="ellipse">
            <a:avLst/>
          </a:prstGeom>
          <a:solidFill>
            <a:srgbClr val="92D050">
              <a:alpha val="50980"/>
            </a:srgbClr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highlight>
                <a:srgbClr val="00FF00"/>
              </a:highlight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0A69AC72-C51A-B149-AC4B-E90084328F46}"/>
              </a:ext>
            </a:extLst>
          </p:cNvPr>
          <p:cNvSpPr/>
          <p:nvPr/>
        </p:nvSpPr>
        <p:spPr>
          <a:xfrm>
            <a:off x="9278406" y="5407919"/>
            <a:ext cx="1502786" cy="1456369"/>
          </a:xfrm>
          <a:prstGeom prst="ellipse">
            <a:avLst/>
          </a:prstGeom>
          <a:solidFill>
            <a:srgbClr val="FFFF00">
              <a:alpha val="50980"/>
            </a:srgbClr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highlight>
                <a:srgbClr val="00FF00"/>
              </a:highlight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01C14FD-B59B-1949-A624-E9493A4EA35D}"/>
              </a:ext>
            </a:extLst>
          </p:cNvPr>
          <p:cNvSpPr txBox="1"/>
          <p:nvPr/>
        </p:nvSpPr>
        <p:spPr>
          <a:xfrm>
            <a:off x="9380210" y="4340912"/>
            <a:ext cx="12991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b="1"/>
              <a:t>INTELLIGENCE ARTIFICIELLE IA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829D0F23-D5F9-C743-9B48-31C3A39DCA87}"/>
              </a:ext>
            </a:extLst>
          </p:cNvPr>
          <p:cNvSpPr txBox="1"/>
          <p:nvPr/>
        </p:nvSpPr>
        <p:spPr>
          <a:xfrm>
            <a:off x="9380210" y="4921090"/>
            <a:ext cx="12991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b="1"/>
              <a:t>MACHINE LEARNING ML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F012FA05-8377-3A45-A3B0-0ED65C452D92}"/>
              </a:ext>
            </a:extLst>
          </p:cNvPr>
          <p:cNvSpPr txBox="1"/>
          <p:nvPr/>
        </p:nvSpPr>
        <p:spPr>
          <a:xfrm>
            <a:off x="9444798" y="5697321"/>
            <a:ext cx="12991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b="1"/>
              <a:t>DEEP</a:t>
            </a:r>
          </a:p>
          <a:p>
            <a:pPr algn="ctr"/>
            <a:r>
              <a:rPr lang="fr-FR" sz="1050" b="1"/>
              <a:t>LEARNING DL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40A48EEE-CCD2-244C-88DE-52E8C3515E17}"/>
              </a:ext>
            </a:extLst>
          </p:cNvPr>
          <p:cNvSpPr/>
          <p:nvPr/>
        </p:nvSpPr>
        <p:spPr>
          <a:xfrm>
            <a:off x="10328806" y="4697748"/>
            <a:ext cx="1442893" cy="2175394"/>
          </a:xfrm>
          <a:prstGeom prst="ellipse">
            <a:avLst/>
          </a:prstGeom>
          <a:solidFill>
            <a:schemeClr val="accent6">
              <a:lumMod val="40000"/>
              <a:lumOff val="60000"/>
              <a:alpha val="50980"/>
            </a:schemeClr>
          </a:solidFill>
          <a:ln w="19050"/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34F0E6C7-7916-4646-8B27-CBDA615B752F}"/>
              </a:ext>
            </a:extLst>
          </p:cNvPr>
          <p:cNvCxnSpPr/>
          <p:nvPr/>
        </p:nvCxnSpPr>
        <p:spPr>
          <a:xfrm>
            <a:off x="2096991" y="2561693"/>
            <a:ext cx="8652095" cy="627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DDE2DAF5-C95E-CC4F-BF46-241FF0ACB4BE}"/>
              </a:ext>
            </a:extLst>
          </p:cNvPr>
          <p:cNvSpPr txBox="1"/>
          <p:nvPr/>
        </p:nvSpPr>
        <p:spPr>
          <a:xfrm>
            <a:off x="10648725" y="5528430"/>
            <a:ext cx="1003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/>
              <a:t>DATA</a:t>
            </a:r>
          </a:p>
          <a:p>
            <a:pPr algn="ctr"/>
            <a:r>
              <a:rPr lang="fr-FR" sz="1100" b="1"/>
              <a:t>SCIENCE</a:t>
            </a:r>
          </a:p>
        </p:txBody>
      </p:sp>
      <p:sp>
        <p:nvSpPr>
          <p:cNvPr id="43" name="Titre 1">
            <a:extLst>
              <a:ext uri="{FF2B5EF4-FFF2-40B4-BE49-F238E27FC236}">
                <a16:creationId xmlns:a16="http://schemas.microsoft.com/office/drawing/2014/main" id="{9C3F523D-01FF-1F45-9BF6-FB7D45B84CD2}"/>
              </a:ext>
            </a:extLst>
          </p:cNvPr>
          <p:cNvSpPr txBox="1">
            <a:spLocks noChangeArrowheads="1"/>
          </p:cNvSpPr>
          <p:nvPr/>
        </p:nvSpPr>
        <p:spPr>
          <a:xfrm>
            <a:off x="1419002" y="3526014"/>
            <a:ext cx="244112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fr-FR"/>
            </a:defPPr>
            <a:lvl1pPr>
              <a:defRPr sz="2400" b="1">
                <a:solidFill>
                  <a:srgbClr val="002060"/>
                </a:solidFill>
              </a:defRPr>
            </a:lvl1pPr>
          </a:lstStyle>
          <a:p>
            <a:pPr algn="ctr"/>
            <a:r>
              <a:rPr lang="fr-FR" altLang="fr-FR" sz="1800"/>
              <a:t>FAMILLE BIG DATA</a:t>
            </a:r>
            <a:endParaRPr lang="fr-FR" sz="1800"/>
          </a:p>
        </p:txBody>
      </p:sp>
      <p:sp>
        <p:nvSpPr>
          <p:cNvPr id="44" name="Titre 1">
            <a:extLst>
              <a:ext uri="{FF2B5EF4-FFF2-40B4-BE49-F238E27FC236}">
                <a16:creationId xmlns:a16="http://schemas.microsoft.com/office/drawing/2014/main" id="{89F954ED-7D7B-8F4E-BD03-7B2D74B01540}"/>
              </a:ext>
            </a:extLst>
          </p:cNvPr>
          <p:cNvSpPr txBox="1">
            <a:spLocks noChangeArrowheads="1"/>
          </p:cNvSpPr>
          <p:nvPr/>
        </p:nvSpPr>
        <p:spPr>
          <a:xfrm>
            <a:off x="5186914" y="3529010"/>
            <a:ext cx="287156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fr-FR"/>
            </a:defPPr>
            <a:lvl1pPr>
              <a:defRPr sz="2400" b="1">
                <a:solidFill>
                  <a:srgbClr val="002060"/>
                </a:solidFill>
              </a:defRPr>
            </a:lvl1pPr>
          </a:lstStyle>
          <a:p>
            <a:pPr algn="ctr"/>
            <a:r>
              <a:rPr lang="fr-FR" sz="1800"/>
              <a:t>METIER DATA-SCIENTIST</a:t>
            </a: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5DBBE43F-1F2B-1E44-B8B1-7C9FB4DC44A6}"/>
              </a:ext>
            </a:extLst>
          </p:cNvPr>
          <p:cNvSpPr txBox="1">
            <a:spLocks noChangeArrowheads="1"/>
          </p:cNvSpPr>
          <p:nvPr/>
        </p:nvSpPr>
        <p:spPr>
          <a:xfrm>
            <a:off x="8669372" y="3531221"/>
            <a:ext cx="296246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fr-FR"/>
            </a:defPPr>
            <a:lvl1pPr>
              <a:defRPr sz="2400" b="1">
                <a:solidFill>
                  <a:srgbClr val="002060"/>
                </a:solidFill>
              </a:defRPr>
            </a:lvl1pPr>
          </a:lstStyle>
          <a:p>
            <a:pPr algn="ctr"/>
            <a:r>
              <a:rPr lang="fr-FR" altLang="fr-FR" sz="1800"/>
              <a:t>DOMAINES APPLICATION</a:t>
            </a:r>
            <a:endParaRPr lang="fr-FR" sz="180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4242260-550C-1245-8757-01C1FDECA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FD500-A4DB-494C-B1FE-6F19D80117BD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995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9" grpId="0" animBg="1"/>
      <p:bldP spid="13" grpId="0" animBg="1"/>
      <p:bldP spid="16" grpId="0" animBg="1"/>
      <p:bldP spid="17" grpId="0" animBg="1"/>
      <p:bldP spid="8" grpId="0"/>
      <p:bldP spid="18" grpId="0"/>
      <p:bldP spid="19" grpId="0"/>
      <p:bldP spid="21" grpId="0" animBg="1"/>
      <p:bldP spid="22" grpId="0" animBg="1"/>
      <p:bldP spid="23" grpId="0" animBg="1"/>
      <p:bldP spid="24" grpId="0"/>
      <p:bldP spid="25" grpId="0"/>
      <p:bldP spid="26" grpId="0"/>
      <p:bldP spid="27" grpId="0"/>
      <p:bldP spid="31" grpId="0" animBg="1"/>
      <p:bldP spid="33" grpId="0" animBg="1"/>
      <p:bldP spid="34" grpId="0"/>
      <p:bldP spid="36" grpId="0"/>
      <p:bldP spid="37" grpId="0"/>
      <p:bldP spid="39" grpId="0" animBg="1"/>
      <p:bldP spid="42" grpId="0"/>
      <p:bldP spid="43" grpId="0"/>
      <p:bldP spid="44" grpId="0"/>
      <p:bldP spid="4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472799E-67B6-204A-9DF8-F6ACF85AB57F}"/>
              </a:ext>
            </a:extLst>
          </p:cNvPr>
          <p:cNvSpPr/>
          <p:nvPr/>
        </p:nvSpPr>
        <p:spPr>
          <a:xfrm>
            <a:off x="1677410" y="273113"/>
            <a:ext cx="8634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>
                <a:solidFill>
                  <a:srgbClr val="002060"/>
                </a:solidFill>
              </a:rPr>
              <a:t>CONCLUSION ET PERSPECTIVES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BA5A65B-BA42-D743-86C7-AFC5861AD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FD500-A4DB-494C-B1FE-6F19D80117BD}" type="slidenum">
              <a:rPr lang="fr-FR" smtClean="0"/>
              <a:pPr/>
              <a:t>30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43549AD-8616-A442-9432-2E91E1476617}"/>
              </a:ext>
            </a:extLst>
          </p:cNvPr>
          <p:cNvSpPr txBox="1"/>
          <p:nvPr/>
        </p:nvSpPr>
        <p:spPr>
          <a:xfrm>
            <a:off x="1184146" y="787782"/>
            <a:ext cx="102197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pPr marL="285750" indent="-285750">
              <a:buFont typeface="Wingdings" pitchFamily="2" charset="2"/>
              <a:buChar char="q"/>
            </a:pPr>
            <a:r>
              <a:rPr lang="fr-FR" dirty="0"/>
              <a:t>Merci d’avoir suivi cette présentation de projet. </a:t>
            </a:r>
          </a:p>
          <a:p>
            <a:r>
              <a:rPr lang="fr-FR" dirty="0"/>
              <a:t> </a:t>
            </a:r>
          </a:p>
          <a:p>
            <a:endParaRPr lang="fr-FR" dirty="0"/>
          </a:p>
          <a:p>
            <a:pPr marL="285750" indent="-285750">
              <a:buFont typeface="Wingdings" pitchFamily="2" charset="2"/>
              <a:buChar char="q"/>
            </a:pPr>
            <a:r>
              <a:rPr lang="fr-FR" dirty="0"/>
              <a:t>Des données autres que celles utilisées du type : commerces, projets futurs urbanismes  commune, équipements biens ( ascenseurs, jardin résidence,…),pourront être </a:t>
            </a:r>
            <a:r>
              <a:rPr lang="fr-FR" dirty="0" err="1"/>
              <a:t>intègrer</a:t>
            </a:r>
            <a:r>
              <a:rPr lang="fr-FR" dirty="0"/>
              <a:t> dans notre projet</a:t>
            </a:r>
          </a:p>
          <a:p>
            <a:endParaRPr lang="fr-FR" dirty="0"/>
          </a:p>
          <a:p>
            <a:pPr marL="285750" indent="-285750">
              <a:buFont typeface="Wingdings" pitchFamily="2" charset="2"/>
              <a:buChar char="q"/>
            </a:pPr>
            <a:r>
              <a:rPr lang="fr-FR" dirty="0"/>
              <a:t>En résumé plus nous avons de précisions sur les datas PLUS LA PREDICTION EST PRECISE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63084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CustomShape 2"/>
          <p:cNvSpPr/>
          <p:nvPr/>
        </p:nvSpPr>
        <p:spPr>
          <a:xfrm>
            <a:off x="2601096" y="2407173"/>
            <a:ext cx="7791840" cy="22651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fr-FR" sz="7200" strike="noStrike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Monda"/>
                <a:ea typeface="Monda"/>
              </a:rPr>
              <a:t>MERCI POUR VOTRE ATTENTION</a:t>
            </a:r>
            <a:endParaRPr lang="fr-FR" sz="4000" strike="noStrike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D5E45965-51FC-4AA0-9242-768EEE3042F9}"/>
              </a:ext>
            </a:extLst>
          </p:cNvPr>
          <p:cNvSpPr txBox="1">
            <a:spLocks noChangeArrowheads="1"/>
          </p:cNvSpPr>
          <p:nvPr/>
        </p:nvSpPr>
        <p:spPr>
          <a:xfrm>
            <a:off x="1854926" y="287243"/>
            <a:ext cx="1033707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fr-FR"/>
            </a:defPPr>
            <a:lvl1pPr>
              <a:defRPr sz="2400" b="1">
                <a:solidFill>
                  <a:srgbClr val="002060"/>
                </a:solidFill>
              </a:defRPr>
            </a:lvl1pPr>
          </a:lstStyle>
          <a:p>
            <a:r>
              <a:rPr lang="fr-FR" altLang="fr-FR" sz="1800"/>
              <a:t>Préambule DATASCIENCE – Secteurs et Cycle projet</a:t>
            </a:r>
            <a:endParaRPr lang="fr-FR" sz="180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3C489C0C-AE2E-F049-A627-A5C3F86A60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3" t="36481" r="33818" b="27407"/>
          <a:stretch/>
        </p:blipFill>
        <p:spPr>
          <a:xfrm>
            <a:off x="2724150" y="3864458"/>
            <a:ext cx="7169149" cy="29935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Capture d’écran 2017-03-29 à 23.44.01.png" descr="Capture d’écran 2017-03-29 à 23.44.01.png">
            <a:extLst>
              <a:ext uri="{FF2B5EF4-FFF2-40B4-BE49-F238E27FC236}">
                <a16:creationId xmlns:a16="http://schemas.microsoft.com/office/drawing/2014/main" id="{5467D5E7-B0CA-484F-BB79-9303B48A6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901" y="590060"/>
            <a:ext cx="5519846" cy="27898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D10952D8-C918-C743-90B9-281D3C31E199}"/>
              </a:ext>
            </a:extLst>
          </p:cNvPr>
          <p:cNvCxnSpPr>
            <a:cxnSpLocks/>
          </p:cNvCxnSpPr>
          <p:nvPr/>
        </p:nvCxnSpPr>
        <p:spPr>
          <a:xfrm>
            <a:off x="1765300" y="3395383"/>
            <a:ext cx="865674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Signalisation droite 25">
            <a:extLst>
              <a:ext uri="{FF2B5EF4-FFF2-40B4-BE49-F238E27FC236}">
                <a16:creationId xmlns:a16="http://schemas.microsoft.com/office/drawing/2014/main" id="{475582D2-19E2-B64A-B2A8-2039836EA65A}"/>
              </a:ext>
            </a:extLst>
          </p:cNvPr>
          <p:cNvSpPr/>
          <p:nvPr/>
        </p:nvSpPr>
        <p:spPr>
          <a:xfrm>
            <a:off x="3173300" y="3495477"/>
            <a:ext cx="6175599" cy="246221"/>
          </a:xfrm>
          <a:prstGeom prst="homePlate">
            <a:avLst/>
          </a:prstGeom>
          <a:solidFill>
            <a:schemeClr val="bg2">
              <a:lumMod val="75000"/>
              <a:alpha val="76000"/>
            </a:schemeClr>
          </a:solidFill>
          <a:ln w="28575">
            <a:solidFill>
              <a:schemeClr val="bg2">
                <a:lumMod val="50000"/>
              </a:schemeClr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extrusionH="76200">
            <a:extrusionClr>
              <a:schemeClr val="bg2"/>
            </a:extrusionClr>
          </a:sp3d>
        </p:spPr>
        <p:txBody>
          <a:bodyPr wrap="square" rtlCol="0" anchor="ctr">
            <a:spAutoFit/>
          </a:bodyPr>
          <a:lstStyle/>
          <a:p>
            <a:r>
              <a:rPr lang="fr-FR" sz="1000" b="1">
                <a:solidFill>
                  <a:schemeClr val="bg1"/>
                </a:solidFill>
              </a:rPr>
              <a:t>CYCLE PROJET DATA SCIENCE</a:t>
            </a:r>
          </a:p>
        </p:txBody>
      </p:sp>
      <p:sp>
        <p:nvSpPr>
          <p:cNvPr id="28" name="Flèche droite rayée 27">
            <a:extLst>
              <a:ext uri="{FF2B5EF4-FFF2-40B4-BE49-F238E27FC236}">
                <a16:creationId xmlns:a16="http://schemas.microsoft.com/office/drawing/2014/main" id="{53FF3C29-858A-9A40-BDF4-B3A9860CD1F9}"/>
              </a:ext>
            </a:extLst>
          </p:cNvPr>
          <p:cNvSpPr/>
          <p:nvPr/>
        </p:nvSpPr>
        <p:spPr>
          <a:xfrm>
            <a:off x="3543300" y="907083"/>
            <a:ext cx="1778000" cy="2362179"/>
          </a:xfrm>
          <a:prstGeom prst="stripedRightArrow">
            <a:avLst>
              <a:gd name="adj1" fmla="val 65054"/>
              <a:gd name="adj2" fmla="val 19286"/>
            </a:avLst>
          </a:prstGeom>
          <a:solidFill>
            <a:srgbClr val="86B6C2">
              <a:alpha val="6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/>
              <a:t>SECTEURS</a:t>
            </a:r>
          </a:p>
          <a:p>
            <a:pPr algn="ctr"/>
            <a:r>
              <a:rPr lang="fr-FR" b="1"/>
              <a:t>ACTIVITES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E2A33EB-5DDE-CA4A-97EF-D0D540F59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FD500-A4DB-494C-B1FE-6F19D80117BD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021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7233D7A-557B-494E-BCC4-533AAC9A92EB}"/>
              </a:ext>
            </a:extLst>
          </p:cNvPr>
          <p:cNvSpPr txBox="1"/>
          <p:nvPr/>
        </p:nvSpPr>
        <p:spPr>
          <a:xfrm>
            <a:off x="1577525" y="349587"/>
            <a:ext cx="750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fr-FR" b="1"/>
              <a:t>Préambule DATASCIENCE - </a:t>
            </a:r>
            <a:r>
              <a:rPr lang="fr-FR" b="1"/>
              <a:t>CAS APPLICATIONS DATA-SCIENCE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691B83C-2D46-CF4E-95AB-283C0261A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791" y="1608476"/>
            <a:ext cx="3374898" cy="189838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CEA444F-E703-7442-8AFF-2B71E54A86AF}"/>
              </a:ext>
            </a:extLst>
          </p:cNvPr>
          <p:cNvSpPr txBox="1"/>
          <p:nvPr/>
        </p:nvSpPr>
        <p:spPr>
          <a:xfrm>
            <a:off x="1779111" y="3553740"/>
            <a:ext cx="364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1"/>
              <a:t>La technologie, qui utilise des méthodes d'apprentissage en profondeur, peut détecter de manière fiable et précise le bruit, par exemple lors de tests d'endurance. Cela soulage en particulier les ingénieurs de développement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DF10351-01F2-8F42-A346-6214D4238A16}"/>
              </a:ext>
            </a:extLst>
          </p:cNvPr>
          <p:cNvSpPr txBox="1"/>
          <p:nvPr/>
        </p:nvSpPr>
        <p:spPr>
          <a:xfrm>
            <a:off x="1808278" y="1192260"/>
            <a:ext cx="3589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/>
              <a:t>Porsche Digital développe l'intelligence artificielle</a:t>
            </a:r>
          </a:p>
          <a:p>
            <a:r>
              <a:rPr lang="fr-FR" sz="900" b="1"/>
              <a:t>pour la détection du bruit</a:t>
            </a:r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80F01435-87FC-FE4D-A462-A65C49890B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957" t="13827" r="6018" b="78519"/>
          <a:stretch/>
        </p:blipFill>
        <p:spPr>
          <a:xfrm>
            <a:off x="4686696" y="1192260"/>
            <a:ext cx="579993" cy="41326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31E2FA8-AFD2-3D46-9B34-4DFF12C2CCE1}"/>
              </a:ext>
            </a:extLst>
          </p:cNvPr>
          <p:cNvSpPr txBox="1"/>
          <p:nvPr/>
        </p:nvSpPr>
        <p:spPr>
          <a:xfrm>
            <a:off x="1884843" y="4693052"/>
            <a:ext cx="9078931" cy="193899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800" b="1" u="sng"/>
              <a:t>MINI LEXIQUE :</a:t>
            </a:r>
          </a:p>
          <a:p>
            <a:endParaRPr lang="fr-FR" sz="800" b="1"/>
          </a:p>
          <a:p>
            <a:r>
              <a:rPr lang="fr-FR" sz="800" b="1" u="sng"/>
              <a:t>Data Engineering (ingénierie de la donnée) </a:t>
            </a:r>
            <a:r>
              <a:rPr lang="fr-FR" sz="800"/>
              <a:t>: collecte, préparation et mise à disposition de données pour des Data </a:t>
            </a:r>
            <a:r>
              <a:rPr lang="fr-FR" sz="800" err="1"/>
              <a:t>Scientist</a:t>
            </a:r>
            <a:r>
              <a:rPr lang="fr-FR" sz="800"/>
              <a:t> ou autre profil.</a:t>
            </a:r>
          </a:p>
          <a:p>
            <a:endParaRPr lang="fr-FR" sz="800"/>
          </a:p>
          <a:p>
            <a:r>
              <a:rPr lang="fr-FR" sz="800" b="1" u="sng"/>
              <a:t>Data Science </a:t>
            </a:r>
            <a:r>
              <a:rPr lang="fr-FR" sz="800" u="sng"/>
              <a:t>: </a:t>
            </a:r>
            <a:r>
              <a:rPr lang="fr-FR" sz="800"/>
              <a:t>modélisation des observations sur la base d’un data set qui sert à calibrer ou entraîner un modèle.</a:t>
            </a:r>
          </a:p>
          <a:p>
            <a:endParaRPr lang="fr-FR" sz="800"/>
          </a:p>
          <a:p>
            <a:r>
              <a:rPr lang="fr-FR" sz="800" b="1" u="sng"/>
              <a:t>Modèle</a:t>
            </a:r>
            <a:r>
              <a:rPr lang="fr-FR" sz="800" u="sng"/>
              <a:t> : </a:t>
            </a:r>
            <a:r>
              <a:rPr lang="fr-FR" sz="800"/>
              <a:t>relation entre différentes variables (prédire une chose étant donné une autre). Par exemple : relation entre la description de mon produit, le profil de mon client et le fait qu’il va cliquer ou non sur mon produit.</a:t>
            </a:r>
          </a:p>
          <a:p>
            <a:endParaRPr lang="fr-FR" sz="800"/>
          </a:p>
          <a:p>
            <a:r>
              <a:rPr lang="fr-FR" sz="800" b="1" u="sng"/>
              <a:t>Machine Learning </a:t>
            </a:r>
            <a:r>
              <a:rPr lang="fr-FR" sz="800" u="sng"/>
              <a:t>: </a:t>
            </a:r>
            <a:r>
              <a:rPr lang="fr-FR" sz="800"/>
              <a:t>procédé d’apprentissage statistique, entraînement d’un modèle pour expliquer des observations.</a:t>
            </a:r>
            <a:br>
              <a:rPr lang="fr-FR" sz="800"/>
            </a:br>
            <a:r>
              <a:rPr lang="fr-FR" sz="800"/>
              <a:t>Il faut trouver les bons paramètres qui permettent d’expliquer ce que l’on observe,</a:t>
            </a:r>
          </a:p>
          <a:p>
            <a:endParaRPr lang="fr-FR" sz="800" b="1"/>
          </a:p>
          <a:p>
            <a:r>
              <a:rPr lang="fr-FR" sz="800" b="1" u="sng" err="1"/>
              <a:t>Deep</a:t>
            </a:r>
            <a:r>
              <a:rPr lang="fr-FR" sz="800" b="1" u="sng"/>
              <a:t> Learning</a:t>
            </a:r>
            <a:r>
              <a:rPr lang="fr-FR" sz="800" u="sng"/>
              <a:t> : </a:t>
            </a:r>
            <a:r>
              <a:rPr lang="fr-FR" sz="800"/>
              <a:t>apprentissage statistique sur une donnée brute ou un signal audio ou vidéo</a:t>
            </a:r>
          </a:p>
          <a:p>
            <a:endParaRPr lang="fr-FR" sz="800"/>
          </a:p>
          <a:p>
            <a:r>
              <a:rPr lang="fr-FR" sz="800" b="1" u="sng"/>
              <a:t>R2 : </a:t>
            </a:r>
            <a:r>
              <a:rPr lang="fr-FR" sz="800"/>
              <a:t>Coefficient de mesure de performance de la prédiction.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F574EED4-C980-6D43-93B1-A042214535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575" y="2364543"/>
            <a:ext cx="2639637" cy="160201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C2B950D8-2AF7-824D-8174-89EF5C50DF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062" y="2643256"/>
            <a:ext cx="2244147" cy="1323303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8E1240CD-D09A-2E4A-938D-4BB6CF4EAF34}"/>
              </a:ext>
            </a:extLst>
          </p:cNvPr>
          <p:cNvSpPr txBox="1"/>
          <p:nvPr/>
        </p:nvSpPr>
        <p:spPr>
          <a:xfrm>
            <a:off x="2349658" y="869127"/>
            <a:ext cx="2337038" cy="253916"/>
          </a:xfrm>
          <a:prstGeom prst="rect">
            <a:avLst/>
          </a:prstGeom>
          <a:solidFill>
            <a:schemeClr val="bg2">
              <a:lumMod val="75000"/>
              <a:alpha val="76000"/>
            </a:schemeClr>
          </a:solidFill>
          <a:ln w="28575">
            <a:solidFill>
              <a:schemeClr val="bg2">
                <a:lumMod val="50000"/>
              </a:schemeClr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extrusionH="76200">
            <a:extrusionClr>
              <a:schemeClr val="bg2"/>
            </a:extrusionClr>
          </a:sp3d>
        </p:spPr>
        <p:txBody>
          <a:bodyPr wrap="square" rtlCol="0" anchor="ctr">
            <a:spAutoFit/>
          </a:bodyPr>
          <a:lstStyle>
            <a:defPPr>
              <a:defRPr lang="fr-FR"/>
            </a:defPPr>
            <a:lvl1pPr>
              <a:defRPr sz="1000"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fr-FR"/>
              <a:t>INTELLIGENCE ARTIFICIELLE IA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9250EFF-36AC-0C40-A353-90C77BB39BF4}"/>
              </a:ext>
            </a:extLst>
          </p:cNvPr>
          <p:cNvSpPr txBox="1"/>
          <p:nvPr/>
        </p:nvSpPr>
        <p:spPr>
          <a:xfrm>
            <a:off x="6527800" y="1631479"/>
            <a:ext cx="1299177" cy="400110"/>
          </a:xfrm>
          <a:prstGeom prst="rect">
            <a:avLst/>
          </a:prstGeom>
          <a:solidFill>
            <a:schemeClr val="bg2">
              <a:lumMod val="75000"/>
              <a:alpha val="76000"/>
            </a:schemeClr>
          </a:solidFill>
          <a:ln w="28575">
            <a:solidFill>
              <a:schemeClr val="bg2">
                <a:lumMod val="50000"/>
              </a:schemeClr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extrusionH="76200">
            <a:extrusionClr>
              <a:schemeClr val="bg2"/>
            </a:extrusionClr>
          </a:sp3d>
        </p:spPr>
        <p:txBody>
          <a:bodyPr wrap="square" rtlCol="0" anchor="ctr">
            <a:spAutoFit/>
          </a:bodyPr>
          <a:lstStyle>
            <a:defPPr>
              <a:defRPr lang="fr-FR"/>
            </a:defPPr>
            <a:lvl1pPr>
              <a:defRPr sz="1000"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fr-FR"/>
              <a:t>MACHINE LEARNING ML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B88CFCB-4B8B-5344-829A-F569AC68ADB5}"/>
              </a:ext>
            </a:extLst>
          </p:cNvPr>
          <p:cNvSpPr txBox="1"/>
          <p:nvPr/>
        </p:nvSpPr>
        <p:spPr>
          <a:xfrm>
            <a:off x="9671546" y="1933656"/>
            <a:ext cx="1299177" cy="407804"/>
          </a:xfrm>
          <a:prstGeom prst="rect">
            <a:avLst/>
          </a:prstGeom>
          <a:solidFill>
            <a:schemeClr val="bg2">
              <a:lumMod val="75000"/>
              <a:alpha val="76000"/>
            </a:schemeClr>
          </a:solidFill>
          <a:ln w="28575">
            <a:solidFill>
              <a:schemeClr val="bg2">
                <a:lumMod val="50000"/>
              </a:schemeClr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extrusionH="76200">
            <a:extrusionClr>
              <a:schemeClr val="bg2"/>
            </a:extrusionClr>
          </a:sp3d>
        </p:spPr>
        <p:txBody>
          <a:bodyPr wrap="square" rtlCol="0" anchor="ctr">
            <a:spAutoFit/>
          </a:bodyPr>
          <a:lstStyle>
            <a:defPPr>
              <a:defRPr lang="fr-FR"/>
            </a:defPPr>
            <a:lvl1pPr>
              <a:defRPr sz="1000"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fr-FR"/>
              <a:t>DEEP</a:t>
            </a:r>
          </a:p>
          <a:p>
            <a:pPr algn="ctr"/>
            <a:r>
              <a:rPr lang="fr-FR"/>
              <a:t>LEARNING DL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566430E-C0EF-764D-B143-5AA75FC5CE92}"/>
              </a:ext>
            </a:extLst>
          </p:cNvPr>
          <p:cNvSpPr txBox="1"/>
          <p:nvPr/>
        </p:nvSpPr>
        <p:spPr>
          <a:xfrm>
            <a:off x="5804314" y="2058711"/>
            <a:ext cx="27808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/>
              <a:t>Reconnaissance de texte /classification MAIL 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5F30A74-AB3F-2744-9805-EBFF2E793539}"/>
              </a:ext>
            </a:extLst>
          </p:cNvPr>
          <p:cNvCxnSpPr>
            <a:cxnSpLocks/>
          </p:cNvCxnSpPr>
          <p:nvPr/>
        </p:nvCxnSpPr>
        <p:spPr>
          <a:xfrm>
            <a:off x="2138843" y="4415556"/>
            <a:ext cx="865091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3CD2E649-08D0-0942-93D6-E4A223DCEEF5}"/>
              </a:ext>
            </a:extLst>
          </p:cNvPr>
          <p:cNvSpPr txBox="1"/>
          <p:nvPr/>
        </p:nvSpPr>
        <p:spPr>
          <a:xfrm>
            <a:off x="9160974" y="2413145"/>
            <a:ext cx="2282235" cy="230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/>
              <a:t>Détection faciale ( smartphone)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2813449-0876-704E-8CC8-1D1FE0050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FD500-A4DB-494C-B1FE-6F19D80117BD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798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  <p:bldP spid="18" grpId="0" animBg="1"/>
      <p:bldP spid="19" grpId="0" animBg="1"/>
      <p:bldP spid="20" grpId="0" animBg="1"/>
      <p:bldP spid="21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393BC8-1616-46FA-83C1-B8301E81C11A}"/>
              </a:ext>
            </a:extLst>
          </p:cNvPr>
          <p:cNvSpPr txBox="1">
            <a:spLocks noChangeArrowheads="1"/>
          </p:cNvSpPr>
          <p:nvPr/>
        </p:nvSpPr>
        <p:spPr>
          <a:xfrm>
            <a:off x="1854926" y="268472"/>
            <a:ext cx="1033707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fr-FR"/>
            </a:defPPr>
            <a:lvl1pPr>
              <a:defRPr sz="2400" b="1">
                <a:solidFill>
                  <a:srgbClr val="002060"/>
                </a:solidFill>
              </a:defRPr>
            </a:lvl1pPr>
          </a:lstStyle>
          <a:p>
            <a:r>
              <a:rPr lang="fr-FR" altLang="fr-FR"/>
              <a:t>Introduction</a:t>
            </a:r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C7FEEAB-416A-46DF-AE76-BCA99C5B03A6}"/>
              </a:ext>
            </a:extLst>
          </p:cNvPr>
          <p:cNvSpPr txBox="1"/>
          <p:nvPr/>
        </p:nvSpPr>
        <p:spPr>
          <a:xfrm>
            <a:off x="4095576" y="914058"/>
            <a:ext cx="6801024" cy="17016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fr-FR">
                <a:ea typeface="+mn-lt"/>
                <a:cs typeface="+mn-lt"/>
              </a:rPr>
              <a:t>La variété du choix immobilier en région ile de France étant vaste  et hétérogène. De de nombreux critères géographiques, et caractéristiques amènent à générer des confusions pour des futurs acquéreurs.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40E09EB6-2F64-47EA-B26E-FBBBCB9ABB62}"/>
              </a:ext>
            </a:extLst>
          </p:cNvPr>
          <p:cNvSpPr txBox="1">
            <a:spLocks noChangeArrowheads="1"/>
          </p:cNvSpPr>
          <p:nvPr/>
        </p:nvSpPr>
        <p:spPr>
          <a:xfrm>
            <a:off x="2097544" y="1017151"/>
            <a:ext cx="283137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fr-FR"/>
            </a:defPPr>
            <a:lvl1pPr>
              <a:defRPr sz="2400" b="1">
                <a:solidFill>
                  <a:srgbClr val="002060"/>
                </a:solidFill>
              </a:defRPr>
            </a:lvl1pPr>
          </a:lstStyle>
          <a:p>
            <a:r>
              <a:rPr lang="fr-FR" altLang="fr-FR" sz="1800">
                <a:solidFill>
                  <a:srgbClr val="C00000"/>
                </a:solidFill>
              </a:rPr>
              <a:t>Problématique :</a:t>
            </a:r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C1293866-10D4-4E2B-BA6C-AFEC410703A7}"/>
              </a:ext>
            </a:extLst>
          </p:cNvPr>
          <p:cNvSpPr txBox="1">
            <a:spLocks noChangeArrowheads="1"/>
          </p:cNvSpPr>
          <p:nvPr/>
        </p:nvSpPr>
        <p:spPr>
          <a:xfrm>
            <a:off x="2313444" y="3143910"/>
            <a:ext cx="130605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fr-FR"/>
            </a:defPPr>
            <a:lvl1pPr>
              <a:defRPr sz="2400" b="1">
                <a:solidFill>
                  <a:srgbClr val="002060"/>
                </a:solidFill>
              </a:defRPr>
            </a:lvl1pPr>
          </a:lstStyle>
          <a:p>
            <a:r>
              <a:rPr lang="fr-FR" altLang="fr-FR" sz="1800">
                <a:solidFill>
                  <a:srgbClr val="C00000"/>
                </a:solidFill>
              </a:rPr>
              <a:t>Objectif :</a:t>
            </a:r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93D88B6-334F-41AA-9A24-152932693BE6}"/>
              </a:ext>
            </a:extLst>
          </p:cNvPr>
          <p:cNvSpPr txBox="1"/>
          <p:nvPr/>
        </p:nvSpPr>
        <p:spPr>
          <a:xfrm>
            <a:off x="3862572" y="3055010"/>
            <a:ext cx="7034028" cy="33636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fr-FR"/>
              <a:t>Notre objectif pour ce projet est d'utiliser des techniques de Machine Learning afin d'estimer les prix de vente de l’immobilier pour environ </a:t>
            </a:r>
            <a:r>
              <a:rPr lang="fr-FR" b="1"/>
              <a:t>15 millions de biens immobiliers </a:t>
            </a:r>
            <a:r>
              <a:rPr lang="fr-FR"/>
              <a:t>vendues de </a:t>
            </a:r>
            <a:r>
              <a:rPr lang="fr-FR" b="1"/>
              <a:t>mi-2015</a:t>
            </a:r>
            <a:r>
              <a:rPr lang="fr-FR"/>
              <a:t> et a </a:t>
            </a:r>
            <a:r>
              <a:rPr lang="fr-FR" b="1"/>
              <a:t>mi-2020</a:t>
            </a:r>
            <a:r>
              <a:rPr lang="fr-FR"/>
              <a:t> en </a:t>
            </a:r>
            <a:r>
              <a:rPr lang="fr-FR" b="1"/>
              <a:t>Île de France</a:t>
            </a:r>
            <a:r>
              <a:rPr lang="fr-FR"/>
              <a:t>.</a:t>
            </a:r>
          </a:p>
          <a:p>
            <a:pPr>
              <a:lnSpc>
                <a:spcPct val="150000"/>
              </a:lnSpc>
            </a:pPr>
            <a:endParaRPr lang="fr-FR"/>
          </a:p>
          <a:p>
            <a:pPr>
              <a:lnSpc>
                <a:spcPct val="150000"/>
              </a:lnSpc>
            </a:pPr>
            <a:r>
              <a:rPr lang="fr-FR"/>
              <a:t>Les potentiels clients sont :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fr-FR"/>
              <a:t>Agences immobilières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fr-FR"/>
              <a:t>Particuliers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EA2B716-970A-144F-B988-DDCBC2138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FD500-A4DB-494C-B1FE-6F19D80117BD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743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33786AD5-434F-49D6-B651-B4C69B308406}"/>
              </a:ext>
            </a:extLst>
          </p:cNvPr>
          <p:cNvSpPr txBox="1">
            <a:spLocks noChangeArrowheads="1"/>
          </p:cNvSpPr>
          <p:nvPr/>
        </p:nvSpPr>
        <p:spPr>
          <a:xfrm>
            <a:off x="1854926" y="301038"/>
            <a:ext cx="10337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2400" b="1">
                <a:solidFill>
                  <a:srgbClr val="002060"/>
                </a:solidFill>
              </a:defRPr>
            </a:lvl1pPr>
          </a:lstStyle>
          <a:p>
            <a:r>
              <a:rPr lang="fr-FR" altLang="fr-FR"/>
              <a:t>Planification du projet</a:t>
            </a:r>
          </a:p>
        </p:txBody>
      </p:sp>
      <p:graphicFrame>
        <p:nvGraphicFramePr>
          <p:cNvPr id="13" name="Diagramme 12">
            <a:extLst>
              <a:ext uri="{FF2B5EF4-FFF2-40B4-BE49-F238E27FC236}">
                <a16:creationId xmlns:a16="http://schemas.microsoft.com/office/drawing/2014/main" id="{ED090925-4F74-4906-8F2A-2504BE1D0DA4}"/>
              </a:ext>
            </a:extLst>
          </p:cNvPr>
          <p:cNvGraphicFramePr/>
          <p:nvPr/>
        </p:nvGraphicFramePr>
        <p:xfrm>
          <a:off x="2913143" y="1210573"/>
          <a:ext cx="6541408" cy="2218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lèche : droite rayée 1">
            <a:extLst>
              <a:ext uri="{FF2B5EF4-FFF2-40B4-BE49-F238E27FC236}">
                <a16:creationId xmlns:a16="http://schemas.microsoft.com/office/drawing/2014/main" id="{EA965F78-F187-4973-B36F-79DF6C2A8055}"/>
              </a:ext>
            </a:extLst>
          </p:cNvPr>
          <p:cNvSpPr/>
          <p:nvPr/>
        </p:nvSpPr>
        <p:spPr>
          <a:xfrm>
            <a:off x="2913143" y="3157987"/>
            <a:ext cx="6365714" cy="954444"/>
          </a:xfrm>
          <a:prstGeom prst="striped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Suivi du projet sur </a:t>
            </a:r>
            <a:r>
              <a:rPr lang="fr-FR" b="1"/>
              <a:t>TRELLO</a:t>
            </a:r>
          </a:p>
        </p:txBody>
      </p:sp>
      <p:sp>
        <p:nvSpPr>
          <p:cNvPr id="7" name="Organigramme : Alternative 6">
            <a:extLst>
              <a:ext uri="{FF2B5EF4-FFF2-40B4-BE49-F238E27FC236}">
                <a16:creationId xmlns:a16="http://schemas.microsoft.com/office/drawing/2014/main" id="{81433C23-18B9-4907-8A4F-F01B6A0CFF01}"/>
              </a:ext>
            </a:extLst>
          </p:cNvPr>
          <p:cNvSpPr/>
          <p:nvPr/>
        </p:nvSpPr>
        <p:spPr>
          <a:xfrm>
            <a:off x="3264321" y="4627661"/>
            <a:ext cx="5391925" cy="2009061"/>
          </a:xfrm>
          <a:prstGeom prst="flowChartAlternateProcess">
            <a:avLst/>
          </a:prstGeom>
          <a:solidFill>
            <a:schemeClr val="bg2">
              <a:lumMod val="75000"/>
              <a:alpha val="76000"/>
            </a:schemeClr>
          </a:solidFill>
          <a:ln w="28575">
            <a:solidFill>
              <a:schemeClr val="bg2">
                <a:lumMod val="50000"/>
              </a:schemeClr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extrusionH="76200">
            <a:extrusionClr>
              <a:schemeClr val="bg2"/>
            </a:extrusionClr>
          </a:sp3d>
        </p:spPr>
        <p:txBody>
          <a:bodyPr wrap="square" rtlCol="0" anchor="ctr">
            <a:spAutoFit/>
          </a:bodyPr>
          <a:lstStyle/>
          <a:p>
            <a:pPr algn="ctr"/>
            <a:endParaRPr lang="fr-FR" sz="1600" b="1">
              <a:solidFill>
                <a:schemeClr val="bg1"/>
              </a:solidFill>
            </a:endParaRPr>
          </a:p>
          <a:p>
            <a:pPr algn="ctr"/>
            <a:endParaRPr lang="fr-FR" sz="1600" b="1">
              <a:solidFill>
                <a:schemeClr val="bg1"/>
              </a:solidFill>
            </a:endParaRPr>
          </a:p>
          <a:p>
            <a:pPr algn="ctr"/>
            <a:endParaRPr lang="fr-FR" sz="1600" b="1">
              <a:solidFill>
                <a:schemeClr val="bg1"/>
              </a:solidFill>
            </a:endParaRPr>
          </a:p>
          <a:p>
            <a:pPr algn="ctr"/>
            <a:endParaRPr lang="fr-FR" sz="1600" b="1">
              <a:solidFill>
                <a:schemeClr val="bg1"/>
              </a:solidFill>
            </a:endParaRPr>
          </a:p>
          <a:p>
            <a:pPr algn="ctr"/>
            <a:endParaRPr lang="fr-FR" sz="1600" b="1">
              <a:solidFill>
                <a:schemeClr val="bg1"/>
              </a:solidFill>
            </a:endParaRPr>
          </a:p>
          <a:p>
            <a:pPr algn="ctr"/>
            <a:endParaRPr lang="fr-FR" sz="1600" b="1">
              <a:solidFill>
                <a:schemeClr val="bg1"/>
              </a:solidFill>
            </a:endParaRPr>
          </a:p>
          <a:p>
            <a:pPr algn="ctr"/>
            <a:endParaRPr lang="fr-FR" sz="1600" b="1">
              <a:solidFill>
                <a:schemeClr val="bg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A538DDE-C559-4E25-905C-8D9CE1F559C2}"/>
              </a:ext>
            </a:extLst>
          </p:cNvPr>
          <p:cNvSpPr txBox="1"/>
          <p:nvPr/>
        </p:nvSpPr>
        <p:spPr>
          <a:xfrm rot="16200000">
            <a:off x="2625068" y="5235362"/>
            <a:ext cx="2283098" cy="70788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2000" b="1"/>
              <a:t>ECOSYSTEM</a:t>
            </a:r>
            <a:r>
              <a:rPr lang="fr-FR" sz="2000"/>
              <a:t> PROJET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884F3F5-B746-4FDA-9C7F-C9FAA324EDA6}"/>
              </a:ext>
            </a:extLst>
          </p:cNvPr>
          <p:cNvSpPr txBox="1"/>
          <p:nvPr/>
        </p:nvSpPr>
        <p:spPr>
          <a:xfrm>
            <a:off x="4194736" y="4745411"/>
            <a:ext cx="438733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i="1" u="sng"/>
              <a:t>Système exploitation : </a:t>
            </a:r>
            <a:r>
              <a:rPr lang="fr-FR" sz="1400"/>
              <a:t>Ubuntu , Windows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i="1" u="sng"/>
              <a:t>Python :</a:t>
            </a:r>
            <a:r>
              <a:rPr lang="fr-FR" sz="1400"/>
              <a:t> (Pandas , Numpy,…)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i="1" u="sng"/>
              <a:t>Apprentissage Automatique </a:t>
            </a:r>
            <a:r>
              <a:rPr lang="fr-FR" sz="1400"/>
              <a:t>:Régression lineaire,random forest, Xgboost,Neuron-Network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i="1" u="sng"/>
              <a:t>Datavisualisation: </a:t>
            </a:r>
            <a:r>
              <a:rPr lang="fr-FR" sz="140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i="1" u="sng"/>
              <a:t>Gestion projet </a:t>
            </a:r>
            <a:r>
              <a:rPr lang="fr-FR" sz="1400"/>
              <a:t>: Teams, Trello , Méthodes Scrum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6DEE1DFD-85A1-4F19-A676-8F4016BBEFCE}"/>
              </a:ext>
            </a:extLst>
          </p:cNvPr>
          <p:cNvCxnSpPr/>
          <p:nvPr/>
        </p:nvCxnSpPr>
        <p:spPr>
          <a:xfrm>
            <a:off x="1854926" y="4338535"/>
            <a:ext cx="865784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62FD5B1-99DE-814A-8437-FDB65BEC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FD500-A4DB-494C-B1FE-6F19D80117BD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734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2" grpId="0" animBg="1"/>
      <p:bldP spid="7" grpId="0" animBg="1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2A7D83-C11C-433E-8290-A82B2827F251}"/>
              </a:ext>
            </a:extLst>
          </p:cNvPr>
          <p:cNvSpPr txBox="1">
            <a:spLocks noChangeArrowheads="1"/>
          </p:cNvSpPr>
          <p:nvPr/>
        </p:nvSpPr>
        <p:spPr>
          <a:xfrm>
            <a:off x="1854926" y="748908"/>
            <a:ext cx="10337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2400" b="1">
                <a:solidFill>
                  <a:srgbClr val="002060"/>
                </a:solidFill>
              </a:defRPr>
            </a:lvl1pPr>
          </a:lstStyle>
          <a:p>
            <a:r>
              <a:rPr lang="fr-FR" altLang="fr-FR"/>
              <a:t>Planification du projet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39F6FD8E-E164-420D-98EE-B09976765E2C}"/>
              </a:ext>
            </a:extLst>
          </p:cNvPr>
          <p:cNvSpPr txBox="1">
            <a:spLocks noChangeArrowheads="1"/>
          </p:cNvSpPr>
          <p:nvPr/>
        </p:nvSpPr>
        <p:spPr>
          <a:xfrm>
            <a:off x="2140676" y="1323325"/>
            <a:ext cx="320518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fr-FR"/>
            </a:defPPr>
            <a:lvl1pPr>
              <a:defRPr sz="2400" b="1">
                <a:solidFill>
                  <a:srgbClr val="002060"/>
                </a:solidFill>
              </a:defRPr>
            </a:lvl1pPr>
          </a:lstStyle>
          <a:p>
            <a:r>
              <a:rPr lang="fr-FR" altLang="fr-FR" sz="1800">
                <a:solidFill>
                  <a:srgbClr val="C00000"/>
                </a:solidFill>
              </a:rPr>
              <a:t>Architecture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A11ACA6-8E3A-4440-9C21-A36CF9A08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358" y="2218985"/>
            <a:ext cx="858652" cy="10828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Cylindre 7">
            <a:extLst>
              <a:ext uri="{FF2B5EF4-FFF2-40B4-BE49-F238E27FC236}">
                <a16:creationId xmlns:a16="http://schemas.microsoft.com/office/drawing/2014/main" id="{C86655BE-EE4F-4257-B315-1A8DF9FA9842}"/>
              </a:ext>
            </a:extLst>
          </p:cNvPr>
          <p:cNvSpPr/>
          <p:nvPr/>
        </p:nvSpPr>
        <p:spPr>
          <a:xfrm>
            <a:off x="9030948" y="1553235"/>
            <a:ext cx="711200" cy="854209"/>
          </a:xfrm>
          <a:prstGeom prst="can">
            <a:avLst/>
          </a:prstGeom>
          <a:solidFill>
            <a:schemeClr val="accent2">
              <a:lumMod val="75000"/>
            </a:schemeClr>
          </a:solidFill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Cylindre 8">
            <a:extLst>
              <a:ext uri="{FF2B5EF4-FFF2-40B4-BE49-F238E27FC236}">
                <a16:creationId xmlns:a16="http://schemas.microsoft.com/office/drawing/2014/main" id="{4D81410F-423F-4C39-9AA6-19F0F20A1CEF}"/>
              </a:ext>
            </a:extLst>
          </p:cNvPr>
          <p:cNvSpPr/>
          <p:nvPr/>
        </p:nvSpPr>
        <p:spPr>
          <a:xfrm>
            <a:off x="10313942" y="1791881"/>
            <a:ext cx="711200" cy="854209"/>
          </a:xfrm>
          <a:prstGeom prst="can">
            <a:avLst/>
          </a:prstGeom>
          <a:solidFill>
            <a:schemeClr val="accent2">
              <a:lumMod val="75000"/>
            </a:schemeClr>
          </a:solidFill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Cylindre 9">
            <a:extLst>
              <a:ext uri="{FF2B5EF4-FFF2-40B4-BE49-F238E27FC236}">
                <a16:creationId xmlns:a16="http://schemas.microsoft.com/office/drawing/2014/main" id="{BE91B23F-69A1-4394-9753-3086147DC708}"/>
              </a:ext>
            </a:extLst>
          </p:cNvPr>
          <p:cNvSpPr/>
          <p:nvPr/>
        </p:nvSpPr>
        <p:spPr>
          <a:xfrm>
            <a:off x="9503325" y="3078078"/>
            <a:ext cx="711200" cy="854209"/>
          </a:xfrm>
          <a:prstGeom prst="can">
            <a:avLst/>
          </a:prstGeom>
          <a:solidFill>
            <a:schemeClr val="accent2">
              <a:lumMod val="75000"/>
            </a:schemeClr>
          </a:solidFill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E55984D-00B2-4D35-B0ED-A63BFF9CC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193" y="548457"/>
            <a:ext cx="1146805" cy="7748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4FAFE31-FDF3-4DCF-AACC-4637618A7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2742" y="2369002"/>
            <a:ext cx="711200" cy="6835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96C2F70-064C-4A90-92D9-A4284E00C9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0433" y="4546270"/>
            <a:ext cx="1092067" cy="9159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56C67520-C509-4115-8584-29E4F45E5667}"/>
              </a:ext>
            </a:extLst>
          </p:cNvPr>
          <p:cNvSpPr txBox="1"/>
          <p:nvPr/>
        </p:nvSpPr>
        <p:spPr>
          <a:xfrm>
            <a:off x="5109081" y="4550076"/>
            <a:ext cx="965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/>
              <a:t>Server Machine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B7EB974-6C98-465D-A629-8CAC3185C3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0470" y="6102838"/>
            <a:ext cx="913064" cy="618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35E7A523-D9F4-451B-8093-6CE9466884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0748" y="6102838"/>
            <a:ext cx="913064" cy="618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7820EFAD-163D-4EC1-BA81-05BB638AC4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1733" y="6102838"/>
            <a:ext cx="913064" cy="618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4DD18EBB-6779-4E94-8D67-2D0AB2F34EBC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4027002" y="5323321"/>
            <a:ext cx="1032118" cy="779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875CA4F8-774D-4903-9C75-E4E45A23C887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 flipH="1">
            <a:off x="5477280" y="5462197"/>
            <a:ext cx="19187" cy="640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5BEE5B80-4236-435D-AB1C-57DCB6D355E5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6096000" y="5323321"/>
            <a:ext cx="782265" cy="779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age 32">
            <a:extLst>
              <a:ext uri="{FF2B5EF4-FFF2-40B4-BE49-F238E27FC236}">
                <a16:creationId xmlns:a16="http://schemas.microsoft.com/office/drawing/2014/main" id="{0147C81C-7961-41DB-A6BC-2E490EB109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7090" y="5551379"/>
            <a:ext cx="1937138" cy="9545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EA1476D3-9F4B-4C4B-A530-2584304113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6767" y="1681972"/>
            <a:ext cx="1680365" cy="13961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4" name="Flèche : droite 53">
            <a:extLst>
              <a:ext uri="{FF2B5EF4-FFF2-40B4-BE49-F238E27FC236}">
                <a16:creationId xmlns:a16="http://schemas.microsoft.com/office/drawing/2014/main" id="{15FACC14-AE20-4DD6-BBA9-70FC4EA34F52}"/>
              </a:ext>
            </a:extLst>
          </p:cNvPr>
          <p:cNvSpPr/>
          <p:nvPr/>
        </p:nvSpPr>
        <p:spPr>
          <a:xfrm>
            <a:off x="3570470" y="2646090"/>
            <a:ext cx="1032118" cy="160610"/>
          </a:xfrm>
          <a:prstGeom prst="rightArrow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Flèche : droite 58">
            <a:extLst>
              <a:ext uri="{FF2B5EF4-FFF2-40B4-BE49-F238E27FC236}">
                <a16:creationId xmlns:a16="http://schemas.microsoft.com/office/drawing/2014/main" id="{FBAD5D7D-94A3-4920-9524-48BEF281D764}"/>
              </a:ext>
            </a:extLst>
          </p:cNvPr>
          <p:cNvSpPr/>
          <p:nvPr/>
        </p:nvSpPr>
        <p:spPr>
          <a:xfrm>
            <a:off x="7299147" y="2710783"/>
            <a:ext cx="1032118" cy="160610"/>
          </a:xfrm>
          <a:prstGeom prst="rightArrow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Flèche : droite 59">
            <a:extLst>
              <a:ext uri="{FF2B5EF4-FFF2-40B4-BE49-F238E27FC236}">
                <a16:creationId xmlns:a16="http://schemas.microsoft.com/office/drawing/2014/main" id="{01E5AD9A-57FC-4F76-8B5C-79611F6F6A29}"/>
              </a:ext>
            </a:extLst>
          </p:cNvPr>
          <p:cNvSpPr/>
          <p:nvPr/>
        </p:nvSpPr>
        <p:spPr>
          <a:xfrm rot="5400000">
            <a:off x="9539905" y="4700604"/>
            <a:ext cx="1032118" cy="160610"/>
          </a:xfrm>
          <a:prstGeom prst="rightArrow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Flèche : droite 60">
            <a:extLst>
              <a:ext uri="{FF2B5EF4-FFF2-40B4-BE49-F238E27FC236}">
                <a16:creationId xmlns:a16="http://schemas.microsoft.com/office/drawing/2014/main" id="{C6BE9B88-BFD6-4D24-92D0-979EA4114FA2}"/>
              </a:ext>
            </a:extLst>
          </p:cNvPr>
          <p:cNvSpPr/>
          <p:nvPr/>
        </p:nvSpPr>
        <p:spPr>
          <a:xfrm rot="10800000">
            <a:off x="7654885" y="5713079"/>
            <a:ext cx="1032118" cy="160610"/>
          </a:xfrm>
          <a:prstGeom prst="rightArrow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592D446-1CEB-694A-8F89-9A6012508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FD500-A4DB-494C-B1FE-6F19D80117BD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5895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F301B8F0-99E2-9F4D-8E44-BA15745900AD}"/>
              </a:ext>
            </a:extLst>
          </p:cNvPr>
          <p:cNvSpPr/>
          <p:nvPr/>
        </p:nvSpPr>
        <p:spPr>
          <a:xfrm>
            <a:off x="6493633" y="4648895"/>
            <a:ext cx="5007940" cy="1078363"/>
          </a:xfrm>
          <a:prstGeom prst="roundRect">
            <a:avLst>
              <a:gd name="adj" fmla="val 6667"/>
            </a:avLst>
          </a:prstGeom>
          <a:solidFill>
            <a:schemeClr val="bg2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D6F31B06-AFA7-5C43-B197-2AFCE5B2DA89}"/>
              </a:ext>
            </a:extLst>
          </p:cNvPr>
          <p:cNvSpPr/>
          <p:nvPr/>
        </p:nvSpPr>
        <p:spPr>
          <a:xfrm>
            <a:off x="1574800" y="1943100"/>
            <a:ext cx="2412999" cy="3543300"/>
          </a:xfrm>
          <a:prstGeom prst="roundRect">
            <a:avLst>
              <a:gd name="adj" fmla="val 6667"/>
            </a:avLst>
          </a:prstGeom>
          <a:solidFill>
            <a:schemeClr val="bg2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EC119987-E439-F946-B65B-7A04A03564DD}"/>
              </a:ext>
            </a:extLst>
          </p:cNvPr>
          <p:cNvSpPr/>
          <p:nvPr/>
        </p:nvSpPr>
        <p:spPr>
          <a:xfrm>
            <a:off x="4271621" y="1941045"/>
            <a:ext cx="4580278" cy="1161017"/>
          </a:xfrm>
          <a:prstGeom prst="roundRect">
            <a:avLst>
              <a:gd name="adj" fmla="val 6667"/>
            </a:avLst>
          </a:prstGeom>
          <a:solidFill>
            <a:schemeClr val="bg2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BC28472-6193-4C3E-8540-4BCC1B8796C2}"/>
              </a:ext>
            </a:extLst>
          </p:cNvPr>
          <p:cNvSpPr txBox="1">
            <a:spLocks noChangeArrowheads="1"/>
          </p:cNvSpPr>
          <p:nvPr/>
        </p:nvSpPr>
        <p:spPr>
          <a:xfrm>
            <a:off x="2140676" y="746080"/>
            <a:ext cx="320518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fr-FR"/>
            </a:defPPr>
            <a:lvl1pPr>
              <a:defRPr sz="2400" b="1">
                <a:solidFill>
                  <a:srgbClr val="002060"/>
                </a:solidFill>
              </a:defRPr>
            </a:lvl1pPr>
          </a:lstStyle>
          <a:p>
            <a:r>
              <a:rPr lang="fr-FR" altLang="fr-FR" sz="1800">
                <a:solidFill>
                  <a:srgbClr val="C00000"/>
                </a:solidFill>
              </a:rPr>
              <a:t>Pipeline Machine Learning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6707BC0F-6809-49B2-865C-71AF43FADE0B}"/>
              </a:ext>
            </a:extLst>
          </p:cNvPr>
          <p:cNvSpPr txBox="1">
            <a:spLocks noChangeArrowheads="1"/>
          </p:cNvSpPr>
          <p:nvPr/>
        </p:nvSpPr>
        <p:spPr>
          <a:xfrm>
            <a:off x="1670448" y="307335"/>
            <a:ext cx="3550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2400" b="1">
                <a:solidFill>
                  <a:srgbClr val="002060"/>
                </a:solidFill>
              </a:defRPr>
            </a:lvl1pPr>
          </a:lstStyle>
          <a:p>
            <a:r>
              <a:rPr lang="fr-FR" altLang="fr-FR"/>
              <a:t>Planification du projet</a:t>
            </a:r>
          </a:p>
        </p:txBody>
      </p:sp>
      <p:sp>
        <p:nvSpPr>
          <p:cNvPr id="5" name="Cylindre 4">
            <a:extLst>
              <a:ext uri="{FF2B5EF4-FFF2-40B4-BE49-F238E27FC236}">
                <a16:creationId xmlns:a16="http://schemas.microsoft.com/office/drawing/2014/main" id="{2FCF7B12-DD2B-4196-A713-81F9570262E0}"/>
              </a:ext>
            </a:extLst>
          </p:cNvPr>
          <p:cNvSpPr/>
          <p:nvPr/>
        </p:nvSpPr>
        <p:spPr>
          <a:xfrm>
            <a:off x="1941763" y="4187059"/>
            <a:ext cx="1801505" cy="929759"/>
          </a:xfrm>
          <a:prstGeom prst="can">
            <a:avLst/>
          </a:prstGeom>
          <a:solidFill>
            <a:schemeClr val="bg2">
              <a:lumMod val="75000"/>
              <a:alpha val="76000"/>
            </a:schemeClr>
          </a:solidFill>
          <a:ln w="28575">
            <a:solidFill>
              <a:schemeClr val="bg2">
                <a:lumMod val="50000"/>
              </a:schemeClr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extrusionH="76200">
            <a:extrusionClr>
              <a:schemeClr val="bg2"/>
            </a:extrusionClr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fr-FR" sz="1600" b="1">
                <a:solidFill>
                  <a:schemeClr val="bg1"/>
                </a:solidFill>
              </a:rPr>
              <a:t>Base de données NoSQL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F02E9F9C-4EFB-4B0A-A9A4-0416DC64830C}"/>
              </a:ext>
            </a:extLst>
          </p:cNvPr>
          <p:cNvCxnSpPr>
            <a:cxnSpLocks/>
            <a:stCxn id="5" idx="1"/>
            <a:endCxn id="13" idx="2"/>
          </p:cNvCxnSpPr>
          <p:nvPr/>
        </p:nvCxnSpPr>
        <p:spPr>
          <a:xfrm flipH="1" flipV="1">
            <a:off x="2824202" y="2815355"/>
            <a:ext cx="18314" cy="1371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3FDE1D51-687A-4401-A4B7-FCC1D8D65B6B}"/>
              </a:ext>
            </a:extLst>
          </p:cNvPr>
          <p:cNvSpPr/>
          <p:nvPr/>
        </p:nvSpPr>
        <p:spPr>
          <a:xfrm>
            <a:off x="1858622" y="2168369"/>
            <a:ext cx="1931159" cy="646986"/>
          </a:xfrm>
          <a:prstGeom prst="roundRect">
            <a:avLst/>
          </a:prstGeom>
          <a:solidFill>
            <a:schemeClr val="bg2">
              <a:lumMod val="75000"/>
              <a:alpha val="76000"/>
            </a:schemeClr>
          </a:solidFill>
          <a:ln w="28575">
            <a:solidFill>
              <a:schemeClr val="bg2">
                <a:lumMod val="50000"/>
              </a:schemeClr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extrusionH="76200">
            <a:extrusionClr>
              <a:schemeClr val="bg2"/>
            </a:extrusionClr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fr-FR" sz="1600" b="1">
                <a:solidFill>
                  <a:schemeClr val="bg1"/>
                </a:solidFill>
              </a:rPr>
              <a:t>Collecte des données brutes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6A5D42D9-AD7B-4338-8440-283C93C947E2}"/>
              </a:ext>
            </a:extLst>
          </p:cNvPr>
          <p:cNvCxnSpPr>
            <a:cxnSpLocks/>
            <a:stCxn id="13" idx="3"/>
            <a:endCxn id="20" idx="1"/>
          </p:cNvCxnSpPr>
          <p:nvPr/>
        </p:nvCxnSpPr>
        <p:spPr>
          <a:xfrm>
            <a:off x="3789781" y="2491862"/>
            <a:ext cx="67099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B8E3321D-D394-4318-8538-27698463D346}"/>
              </a:ext>
            </a:extLst>
          </p:cNvPr>
          <p:cNvSpPr/>
          <p:nvPr/>
        </p:nvSpPr>
        <p:spPr>
          <a:xfrm>
            <a:off x="4460779" y="2168369"/>
            <a:ext cx="1749521" cy="646986"/>
          </a:xfrm>
          <a:prstGeom prst="roundRect">
            <a:avLst/>
          </a:prstGeom>
          <a:solidFill>
            <a:schemeClr val="bg2">
              <a:lumMod val="75000"/>
              <a:alpha val="76000"/>
            </a:schemeClr>
          </a:solidFill>
          <a:ln w="28575">
            <a:solidFill>
              <a:schemeClr val="bg2">
                <a:lumMod val="50000"/>
              </a:schemeClr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extrusionH="76200">
            <a:extrusionClr>
              <a:schemeClr val="bg2"/>
            </a:extrusionClr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fr-FR" sz="1600" b="1">
                <a:solidFill>
                  <a:schemeClr val="bg1"/>
                </a:solidFill>
              </a:rPr>
              <a:t>Pré-traitement des données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2F079E0F-1F68-4646-B050-36F0954F4272}"/>
              </a:ext>
            </a:extLst>
          </p:cNvPr>
          <p:cNvCxnSpPr>
            <a:cxnSpLocks/>
            <a:stCxn id="20" idx="3"/>
            <a:endCxn id="25" idx="5"/>
          </p:cNvCxnSpPr>
          <p:nvPr/>
        </p:nvCxnSpPr>
        <p:spPr>
          <a:xfrm>
            <a:off x="6210300" y="2491862"/>
            <a:ext cx="2833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élogramme 24">
            <a:extLst>
              <a:ext uri="{FF2B5EF4-FFF2-40B4-BE49-F238E27FC236}">
                <a16:creationId xmlns:a16="http://schemas.microsoft.com/office/drawing/2014/main" id="{E770D6D1-64FD-41A1-B604-191D0BC658E3}"/>
              </a:ext>
            </a:extLst>
          </p:cNvPr>
          <p:cNvSpPr/>
          <p:nvPr/>
        </p:nvSpPr>
        <p:spPr>
          <a:xfrm>
            <a:off x="6397915" y="2108987"/>
            <a:ext cx="2153781" cy="765750"/>
          </a:xfrm>
          <a:prstGeom prst="parallelogram">
            <a:avLst/>
          </a:prstGeom>
          <a:solidFill>
            <a:schemeClr val="bg2">
              <a:lumMod val="75000"/>
              <a:alpha val="76000"/>
            </a:schemeClr>
          </a:solidFill>
          <a:ln w="28575">
            <a:solidFill>
              <a:schemeClr val="bg2">
                <a:lumMod val="50000"/>
              </a:schemeClr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extrusionH="76200">
            <a:extrusionClr>
              <a:schemeClr val="bg2"/>
            </a:extrusionClr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fr-FR" sz="1600" b="1">
                <a:solidFill>
                  <a:schemeClr val="bg1"/>
                </a:solidFill>
              </a:rPr>
              <a:t>Nettoyage des données</a:t>
            </a: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51E923D5-D2B9-477C-8121-D0FFC6F60673}"/>
              </a:ext>
            </a:extLst>
          </p:cNvPr>
          <p:cNvSpPr/>
          <p:nvPr/>
        </p:nvSpPr>
        <p:spPr>
          <a:xfrm>
            <a:off x="9519023" y="930746"/>
            <a:ext cx="1526861" cy="646986"/>
          </a:xfrm>
          <a:prstGeom prst="roundRect">
            <a:avLst/>
          </a:prstGeom>
          <a:solidFill>
            <a:schemeClr val="bg2">
              <a:lumMod val="75000"/>
              <a:alpha val="76000"/>
            </a:schemeClr>
          </a:solidFill>
          <a:ln w="28575">
            <a:solidFill>
              <a:schemeClr val="bg2">
                <a:lumMod val="50000"/>
              </a:schemeClr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extrusionH="76200">
            <a:extrusionClr>
              <a:schemeClr val="bg2"/>
            </a:extrusionClr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fr-FR" sz="1600" b="1">
                <a:solidFill>
                  <a:schemeClr val="bg1"/>
                </a:solidFill>
              </a:rPr>
              <a:t>Exploration des données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0BA2B802-5328-4D54-92B1-877CF8BDD41A}"/>
              </a:ext>
            </a:extLst>
          </p:cNvPr>
          <p:cNvSpPr/>
          <p:nvPr/>
        </p:nvSpPr>
        <p:spPr>
          <a:xfrm>
            <a:off x="6777469" y="4885559"/>
            <a:ext cx="1526861" cy="646986"/>
          </a:xfrm>
          <a:prstGeom prst="roundRect">
            <a:avLst/>
          </a:prstGeom>
          <a:solidFill>
            <a:schemeClr val="bg2">
              <a:lumMod val="75000"/>
              <a:alpha val="76000"/>
            </a:schemeClr>
          </a:solidFill>
          <a:ln w="28575">
            <a:solidFill>
              <a:schemeClr val="bg2">
                <a:lumMod val="50000"/>
              </a:schemeClr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extrusionH="76200">
            <a:extrusionClr>
              <a:schemeClr val="bg2"/>
            </a:extrusionClr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fr-FR" sz="1600" b="1">
                <a:solidFill>
                  <a:schemeClr val="bg1"/>
                </a:solidFill>
              </a:rPr>
              <a:t>Exploitation des données</a:t>
            </a: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498C1A9D-4D5D-47F1-91AF-29193C757E18}"/>
              </a:ext>
            </a:extLst>
          </p:cNvPr>
          <p:cNvSpPr/>
          <p:nvPr/>
        </p:nvSpPr>
        <p:spPr>
          <a:xfrm>
            <a:off x="8284996" y="3629606"/>
            <a:ext cx="1526861" cy="646986"/>
          </a:xfrm>
          <a:prstGeom prst="roundRect">
            <a:avLst/>
          </a:prstGeom>
          <a:solidFill>
            <a:schemeClr val="bg2">
              <a:lumMod val="75000"/>
              <a:alpha val="76000"/>
            </a:schemeClr>
          </a:solidFill>
          <a:ln w="28575">
            <a:solidFill>
              <a:schemeClr val="bg2">
                <a:lumMod val="50000"/>
              </a:schemeClr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extrusionH="76200">
            <a:extrusionClr>
              <a:schemeClr val="bg2"/>
            </a:extrusionClr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fr-FR" sz="1600" b="1">
                <a:solidFill>
                  <a:schemeClr val="bg1"/>
                </a:solidFill>
              </a:rPr>
              <a:t>Modèles et Algorithmes</a:t>
            </a:r>
          </a:p>
        </p:txBody>
      </p:sp>
      <p:sp>
        <p:nvSpPr>
          <p:cNvPr id="35" name="Flèche : pentagone 34">
            <a:extLst>
              <a:ext uri="{FF2B5EF4-FFF2-40B4-BE49-F238E27FC236}">
                <a16:creationId xmlns:a16="http://schemas.microsoft.com/office/drawing/2014/main" id="{13CE9458-4262-4936-8D6C-5FE1E5C94F13}"/>
              </a:ext>
            </a:extLst>
          </p:cNvPr>
          <p:cNvSpPr/>
          <p:nvPr/>
        </p:nvSpPr>
        <p:spPr>
          <a:xfrm>
            <a:off x="9617377" y="4916665"/>
            <a:ext cx="1710519" cy="584775"/>
          </a:xfrm>
          <a:prstGeom prst="homePlate">
            <a:avLst/>
          </a:prstGeom>
          <a:solidFill>
            <a:schemeClr val="bg2">
              <a:lumMod val="75000"/>
              <a:alpha val="76000"/>
            </a:schemeClr>
          </a:solidFill>
          <a:ln w="28575">
            <a:solidFill>
              <a:schemeClr val="bg2">
                <a:lumMod val="50000"/>
              </a:schemeClr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extrusionH="76200">
            <a:extrusionClr>
              <a:schemeClr val="bg2"/>
            </a:extrusionClr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fr-FR" sz="1600" b="1">
                <a:solidFill>
                  <a:schemeClr val="bg1"/>
                </a:solidFill>
              </a:rPr>
              <a:t>Visualisation des données</a:t>
            </a:r>
          </a:p>
        </p:txBody>
      </p:sp>
      <p:cxnSp>
        <p:nvCxnSpPr>
          <p:cNvPr id="37" name="Connecteur : en angle 36">
            <a:extLst>
              <a:ext uri="{FF2B5EF4-FFF2-40B4-BE49-F238E27FC236}">
                <a16:creationId xmlns:a16="http://schemas.microsoft.com/office/drawing/2014/main" id="{8F50452D-7362-4608-AFC6-B404E8F52207}"/>
              </a:ext>
            </a:extLst>
          </p:cNvPr>
          <p:cNvCxnSpPr>
            <a:cxnSpLocks/>
            <a:stCxn id="25" idx="2"/>
            <a:endCxn id="31" idx="2"/>
          </p:cNvCxnSpPr>
          <p:nvPr/>
        </p:nvCxnSpPr>
        <p:spPr>
          <a:xfrm flipV="1">
            <a:off x="8455977" y="1577732"/>
            <a:ext cx="1826477" cy="91413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 : en angle 38">
            <a:extLst>
              <a:ext uri="{FF2B5EF4-FFF2-40B4-BE49-F238E27FC236}">
                <a16:creationId xmlns:a16="http://schemas.microsoft.com/office/drawing/2014/main" id="{CE34147A-B9C2-430E-BF4A-FC2F6F1824E6}"/>
              </a:ext>
            </a:extLst>
          </p:cNvPr>
          <p:cNvCxnSpPr>
            <a:cxnSpLocks/>
            <a:stCxn id="31" idx="1"/>
            <a:endCxn id="20" idx="0"/>
          </p:cNvCxnSpPr>
          <p:nvPr/>
        </p:nvCxnSpPr>
        <p:spPr>
          <a:xfrm rot="10800000" flipV="1">
            <a:off x="5335541" y="1254239"/>
            <a:ext cx="4183483" cy="91413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 : en angle 40">
            <a:extLst>
              <a:ext uri="{FF2B5EF4-FFF2-40B4-BE49-F238E27FC236}">
                <a16:creationId xmlns:a16="http://schemas.microsoft.com/office/drawing/2014/main" id="{46FAC5A0-1249-47E8-825C-07EFDC29A943}"/>
              </a:ext>
            </a:extLst>
          </p:cNvPr>
          <p:cNvCxnSpPr>
            <a:cxnSpLocks/>
            <a:stCxn id="25" idx="4"/>
            <a:endCxn id="33" idx="1"/>
          </p:cNvCxnSpPr>
          <p:nvPr/>
        </p:nvCxnSpPr>
        <p:spPr>
          <a:xfrm rot="16200000" flipH="1">
            <a:off x="7340720" y="3008823"/>
            <a:ext cx="1078362" cy="81019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 : en angle 42">
            <a:extLst>
              <a:ext uri="{FF2B5EF4-FFF2-40B4-BE49-F238E27FC236}">
                <a16:creationId xmlns:a16="http://schemas.microsoft.com/office/drawing/2014/main" id="{545F2464-307F-4150-9DFE-2014BFD66091}"/>
              </a:ext>
            </a:extLst>
          </p:cNvPr>
          <p:cNvCxnSpPr>
            <a:stCxn id="31" idx="3"/>
            <a:endCxn id="33" idx="3"/>
          </p:cNvCxnSpPr>
          <p:nvPr/>
        </p:nvCxnSpPr>
        <p:spPr>
          <a:xfrm flipH="1">
            <a:off x="9811857" y="1254239"/>
            <a:ext cx="1234027" cy="2698860"/>
          </a:xfrm>
          <a:prstGeom prst="bentConnector3">
            <a:avLst>
              <a:gd name="adj1" fmla="val -1852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19197A4E-6079-4547-B4C2-FB19CBAED476}"/>
              </a:ext>
            </a:extLst>
          </p:cNvPr>
          <p:cNvCxnSpPr>
            <a:cxnSpLocks/>
          </p:cNvCxnSpPr>
          <p:nvPr/>
        </p:nvCxnSpPr>
        <p:spPr>
          <a:xfrm>
            <a:off x="9048426" y="4263892"/>
            <a:ext cx="0" cy="2612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 : en angle 46">
            <a:extLst>
              <a:ext uri="{FF2B5EF4-FFF2-40B4-BE49-F238E27FC236}">
                <a16:creationId xmlns:a16="http://schemas.microsoft.com/office/drawing/2014/main" id="{C342F368-A479-480B-BADE-9F1B63A2587C}"/>
              </a:ext>
            </a:extLst>
          </p:cNvPr>
          <p:cNvCxnSpPr>
            <a:endCxn id="32" idx="0"/>
          </p:cNvCxnSpPr>
          <p:nvPr/>
        </p:nvCxnSpPr>
        <p:spPr>
          <a:xfrm rot="10800000" flipV="1">
            <a:off x="7540901" y="4539797"/>
            <a:ext cx="1526863" cy="34576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 : en angle 48">
            <a:extLst>
              <a:ext uri="{FF2B5EF4-FFF2-40B4-BE49-F238E27FC236}">
                <a16:creationId xmlns:a16="http://schemas.microsoft.com/office/drawing/2014/main" id="{EAA2374D-B74D-4388-A91B-97D1251597B0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9067761" y="4539797"/>
            <a:ext cx="1214693" cy="37686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8CBCF0C-F713-194A-96BF-24A4FD31B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FD500-A4DB-494C-B1FE-6F19D80117BD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39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28" grpId="0" animBg="1"/>
      <p:bldP spid="40" grpId="0" animBg="1"/>
      <p:bldP spid="5" grpId="0" animBg="1"/>
      <p:bldP spid="13" grpId="0" animBg="1"/>
      <p:bldP spid="20" grpId="0" animBg="1"/>
      <p:bldP spid="25" grpId="0" animBg="1"/>
      <p:bldP spid="31" grpId="0" animBg="1"/>
      <p:bldP spid="32" grpId="0" animBg="1"/>
      <p:bldP spid="33" grpId="0" animBg="1"/>
      <p:bldP spid="3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rin">
  <a:themeElements>
    <a:clrScheme name="Brin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Brin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rin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84F483E5E657A4C935435CBF90751F9" ma:contentTypeVersion="8" ma:contentTypeDescription="Crée un document." ma:contentTypeScope="" ma:versionID="239157e5278a62749006cd3bdc617c06">
  <xsd:schema xmlns:xsd="http://www.w3.org/2001/XMLSchema" xmlns:xs="http://www.w3.org/2001/XMLSchema" xmlns:p="http://schemas.microsoft.com/office/2006/metadata/properties" xmlns:ns2="d6344aec-804a-4788-9797-297d0390a219" targetNamespace="http://schemas.microsoft.com/office/2006/metadata/properties" ma:root="true" ma:fieldsID="b617b301e9844174d3589885fc15396a" ns2:_="">
    <xsd:import namespace="d6344aec-804a-4788-9797-297d0390a21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344aec-804a-4788-9797-297d0390a2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0F073B3-423C-41A7-BDE6-4E0592D049F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CA9D0B-6788-402D-A423-ED57236FC4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344aec-804a-4788-9797-297d0390a21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D0DD003-C77D-49E9-AD7A-C1FAB4BB1259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15466</TotalTime>
  <Words>1506</Words>
  <Application>Microsoft Macintosh PowerPoint</Application>
  <PresentationFormat>Grand écran</PresentationFormat>
  <Paragraphs>390</Paragraphs>
  <Slides>31</Slides>
  <Notes>27</Notes>
  <HiddenSlides>0</HiddenSlides>
  <MMClips>0</MMClips>
  <ScaleCrop>false</ScaleCrop>
  <HeadingPairs>
    <vt:vector size="8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2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43" baseType="lpstr">
      <vt:lpstr>Arial</vt:lpstr>
      <vt:lpstr>Calibri</vt:lpstr>
      <vt:lpstr>Calibri Light</vt:lpstr>
      <vt:lpstr>Century Gothic</vt:lpstr>
      <vt:lpstr>inherit</vt:lpstr>
      <vt:lpstr>Monda</vt:lpstr>
      <vt:lpstr>Segoe UI</vt:lpstr>
      <vt:lpstr>Wingdings</vt:lpstr>
      <vt:lpstr>Wingdings 3</vt:lpstr>
      <vt:lpstr>Custom Design</vt:lpstr>
      <vt:lpstr>Brin</vt:lpstr>
      <vt:lpstr>think-cell Folie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Oussama Assidi</dc:creator>
  <cp:lastModifiedBy>BENSALEM Mohamed</cp:lastModifiedBy>
  <cp:revision>622</cp:revision>
  <dcterms:created xsi:type="dcterms:W3CDTF">2017-05-23T10:03:25Z</dcterms:created>
  <dcterms:modified xsi:type="dcterms:W3CDTF">2021-03-05T18:00:33Z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0x010100884F483E5E657A4C935435CBF90751F9</vt:lpwstr>
  </property>
</Properties>
</file>